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</p:sldMasterIdLst>
  <p:notesMasterIdLst>
    <p:notesMasterId r:id="rId35"/>
  </p:notesMasterIdLst>
  <p:sldIdLst>
    <p:sldId id="256" r:id="rId3"/>
    <p:sldId id="261" r:id="rId4"/>
    <p:sldId id="281" r:id="rId5"/>
    <p:sldId id="282" r:id="rId6"/>
    <p:sldId id="283" r:id="rId7"/>
    <p:sldId id="289" r:id="rId8"/>
    <p:sldId id="272" r:id="rId9"/>
    <p:sldId id="285" r:id="rId10"/>
    <p:sldId id="276" r:id="rId11"/>
    <p:sldId id="318" r:id="rId12"/>
    <p:sldId id="309" r:id="rId13"/>
    <p:sldId id="307" r:id="rId14"/>
    <p:sldId id="290" r:id="rId15"/>
    <p:sldId id="308" r:id="rId16"/>
    <p:sldId id="306" r:id="rId17"/>
    <p:sldId id="291" r:id="rId18"/>
    <p:sldId id="292" r:id="rId19"/>
    <p:sldId id="298" r:id="rId20"/>
    <p:sldId id="297" r:id="rId21"/>
    <p:sldId id="296" r:id="rId22"/>
    <p:sldId id="311" r:id="rId23"/>
    <p:sldId id="295" r:id="rId24"/>
    <p:sldId id="310" r:id="rId25"/>
    <p:sldId id="294" r:id="rId26"/>
    <p:sldId id="313" r:id="rId27"/>
    <p:sldId id="304" r:id="rId28"/>
    <p:sldId id="312" r:id="rId29"/>
    <p:sldId id="315" r:id="rId30"/>
    <p:sldId id="316" r:id="rId31"/>
    <p:sldId id="317" r:id="rId32"/>
    <p:sldId id="301" r:id="rId33"/>
    <p:sldId id="260" r:id="rId34"/>
  </p:sldIdLst>
  <p:sldSz cx="9144000" cy="6858000" type="screen4x3"/>
  <p:notesSz cx="6858000" cy="9144000"/>
  <p:defaultTextStyle>
    <a:defPPr>
      <a:defRPr lang="bg-B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518A"/>
    <a:srgbClr val="0F23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946" y="2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image" Target="../media/image51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image" Target="../media/image5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fif"/><Relationship Id="rId2" Type="http://schemas.openxmlformats.org/officeDocument/2006/relationships/image" Target="../media/image61.jpeg"/><Relationship Id="rId1" Type="http://schemas.openxmlformats.org/officeDocument/2006/relationships/image" Target="../media/image60.jfif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fif"/><Relationship Id="rId1" Type="http://schemas.openxmlformats.org/officeDocument/2006/relationships/image" Target="../media/image63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7DB0C7-F1C4-45AC-89D8-F9F922FE657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21249973-B5C5-481F-8156-9AD8AC8BC03F}">
      <dgm:prSet phldrT="[Текст]" custT="1"/>
      <dgm:spPr/>
      <dgm:t>
        <a:bodyPr/>
        <a:lstStyle/>
        <a:p>
          <a:pPr algn="just"/>
          <a:r>
            <a:rPr lang="bg-BG" sz="1400" b="1" dirty="0" smtClean="0"/>
            <a:t>„Инвестиции в подобряване качеството на образователната среда в Благоевградска професионална гимназия“, ОП „Региони в растеж“ 2014-2020 г., ПО 3 „Регионална образователна инфраструктура“</a:t>
          </a:r>
          <a:endParaRPr lang="bg-BG" sz="1400" dirty="0" smtClean="0"/>
        </a:p>
        <a:p>
          <a:pPr algn="l"/>
          <a:r>
            <a:rPr lang="bg-BG" sz="1400" b="0" dirty="0" smtClean="0"/>
            <a:t>Стойност на проекта: 1 369 631.22 лв.</a:t>
          </a:r>
          <a:endParaRPr lang="bg-BG" sz="1400" b="0" dirty="0"/>
        </a:p>
      </dgm:t>
    </dgm:pt>
    <dgm:pt modelId="{2E60E7B5-6699-4CAB-AE51-358F4DC00AD2}" type="parTrans" cxnId="{4AEC567F-F969-41AC-8A73-76AAF4A59701}">
      <dgm:prSet/>
      <dgm:spPr/>
      <dgm:t>
        <a:bodyPr/>
        <a:lstStyle/>
        <a:p>
          <a:endParaRPr lang="bg-BG"/>
        </a:p>
      </dgm:t>
    </dgm:pt>
    <dgm:pt modelId="{E14846D6-4CED-48F1-A34B-2E3ED5DF8687}" type="sibTrans" cxnId="{4AEC567F-F969-41AC-8A73-76AAF4A59701}">
      <dgm:prSet/>
      <dgm:spPr/>
      <dgm:t>
        <a:bodyPr/>
        <a:lstStyle/>
        <a:p>
          <a:endParaRPr lang="bg-BG"/>
        </a:p>
      </dgm:t>
    </dgm:pt>
    <dgm:pt modelId="{CE666E8B-6BEC-4E0D-BFFE-A9004244C0F2}">
      <dgm:prSet phldrT="[Текст]" custT="1"/>
      <dgm:spPr/>
      <dgm:t>
        <a:bodyPr/>
        <a:lstStyle/>
        <a:p>
          <a:pPr algn="just"/>
          <a:r>
            <a:rPr lang="bg-BG" sz="1400" b="1" dirty="0" smtClean="0"/>
            <a:t>Социална инфраструктура за услуги за деца“, ОП „Региони в растеж“ 2014-2020 г., ПО 5 „Регионална социална инфраструктура“</a:t>
          </a:r>
        </a:p>
        <a:p>
          <a:pPr algn="l"/>
          <a:r>
            <a:rPr lang="bg-BG" sz="1400" b="0" dirty="0" smtClean="0"/>
            <a:t>Стойност на проекта: 1 176 500.00 лв. </a:t>
          </a:r>
          <a:endParaRPr lang="bg-BG" sz="1400" b="0" dirty="0"/>
        </a:p>
      </dgm:t>
    </dgm:pt>
    <dgm:pt modelId="{AC80159D-7EDD-487A-A31B-9209AA72B38C}" type="parTrans" cxnId="{AA1A7A93-03FE-4183-8CEA-0E82C1F7E2B5}">
      <dgm:prSet/>
      <dgm:spPr/>
      <dgm:t>
        <a:bodyPr/>
        <a:lstStyle/>
        <a:p>
          <a:endParaRPr lang="bg-BG"/>
        </a:p>
      </dgm:t>
    </dgm:pt>
    <dgm:pt modelId="{BDC10547-F458-4253-8D84-6D696782397E}" type="sibTrans" cxnId="{AA1A7A93-03FE-4183-8CEA-0E82C1F7E2B5}">
      <dgm:prSet/>
      <dgm:spPr/>
      <dgm:t>
        <a:bodyPr/>
        <a:lstStyle/>
        <a:p>
          <a:endParaRPr lang="bg-BG"/>
        </a:p>
      </dgm:t>
    </dgm:pt>
    <dgm:pt modelId="{D95052F5-E007-46C2-B86D-3E04B7675C23}">
      <dgm:prSet phldrT="[Текст]" custT="1"/>
      <dgm:spPr/>
      <dgm:t>
        <a:bodyPr/>
        <a:lstStyle/>
        <a:p>
          <a:pPr algn="just"/>
          <a:endParaRPr lang="bg-BG" sz="1400" b="1" dirty="0" smtClean="0"/>
        </a:p>
        <a:p>
          <a:pPr algn="just"/>
          <a:r>
            <a:rPr lang="bg-BG" sz="1400" b="1" dirty="0" smtClean="0"/>
            <a:t>„</a:t>
          </a:r>
          <a:r>
            <a:rPr lang="bg-BG" sz="1400" b="1" dirty="0" err="1" smtClean="0"/>
            <a:t>Резидентни</a:t>
          </a:r>
          <a:r>
            <a:rPr lang="bg-BG" sz="1400" b="1" dirty="0" smtClean="0"/>
            <a:t> услуги за деца и младежи“, ОП „Региони в растеж“ 2014-2020 г., ПО 5 „Регионална социална инфраструктура“</a:t>
          </a:r>
          <a:endParaRPr lang="bg-BG" sz="1400" dirty="0" smtClean="0"/>
        </a:p>
        <a:p>
          <a:pPr algn="l"/>
          <a:r>
            <a:rPr lang="bg-BG" sz="1400" b="0" dirty="0" smtClean="0"/>
            <a:t>Стойност на проекта: 415 000.00 лв. </a:t>
          </a:r>
          <a:endParaRPr lang="bg-BG" sz="1400" b="0" dirty="0"/>
        </a:p>
      </dgm:t>
    </dgm:pt>
    <dgm:pt modelId="{7D643831-9BB1-42D3-AB9D-CF47934E7BA5}" type="parTrans" cxnId="{FB508162-6346-4CD5-8629-69DB462EE934}">
      <dgm:prSet/>
      <dgm:spPr/>
      <dgm:t>
        <a:bodyPr/>
        <a:lstStyle/>
        <a:p>
          <a:endParaRPr lang="bg-BG"/>
        </a:p>
      </dgm:t>
    </dgm:pt>
    <dgm:pt modelId="{61AB3B5E-452E-4173-8E5A-5BA629A38FBD}" type="sibTrans" cxnId="{FB508162-6346-4CD5-8629-69DB462EE934}">
      <dgm:prSet/>
      <dgm:spPr/>
      <dgm:t>
        <a:bodyPr/>
        <a:lstStyle/>
        <a:p>
          <a:endParaRPr lang="bg-BG"/>
        </a:p>
      </dgm:t>
    </dgm:pt>
    <dgm:pt modelId="{AF9368D3-D740-4E90-841E-ECC0350A5B0C}">
      <dgm:prSet phldrT="[Текст]"/>
      <dgm:spPr/>
      <dgm:t>
        <a:bodyPr/>
        <a:lstStyle/>
        <a:p>
          <a:pPr algn="l"/>
          <a:endParaRPr lang="bg-BG" sz="1000" dirty="0"/>
        </a:p>
      </dgm:t>
    </dgm:pt>
    <dgm:pt modelId="{89FDAF57-EC96-4AC7-9498-D6A964EF7F94}" type="parTrans" cxnId="{F6F23F62-174B-414B-802C-625E5AEF3BAC}">
      <dgm:prSet/>
      <dgm:spPr/>
      <dgm:t>
        <a:bodyPr/>
        <a:lstStyle/>
        <a:p>
          <a:endParaRPr lang="bg-BG"/>
        </a:p>
      </dgm:t>
    </dgm:pt>
    <dgm:pt modelId="{67F1A3BC-601E-4AB2-8633-A1675BAF8C01}" type="sibTrans" cxnId="{F6F23F62-174B-414B-802C-625E5AEF3BAC}">
      <dgm:prSet/>
      <dgm:spPr/>
      <dgm:t>
        <a:bodyPr/>
        <a:lstStyle/>
        <a:p>
          <a:endParaRPr lang="bg-BG"/>
        </a:p>
      </dgm:t>
    </dgm:pt>
    <dgm:pt modelId="{E3B0CC4F-702A-4658-859D-F0BB12DBE558}">
      <dgm:prSet phldrT="[Текст]"/>
      <dgm:spPr/>
      <dgm:t>
        <a:bodyPr/>
        <a:lstStyle/>
        <a:p>
          <a:pPr algn="l"/>
          <a:endParaRPr lang="bg-BG" sz="1000" dirty="0"/>
        </a:p>
      </dgm:t>
    </dgm:pt>
    <dgm:pt modelId="{C1F24DC1-D2D5-4E10-977D-67823AFDC3EF}" type="parTrans" cxnId="{7E2B9E5E-61C5-496E-9E76-203D95D67339}">
      <dgm:prSet/>
      <dgm:spPr/>
      <dgm:t>
        <a:bodyPr/>
        <a:lstStyle/>
        <a:p>
          <a:endParaRPr lang="bg-BG"/>
        </a:p>
      </dgm:t>
    </dgm:pt>
    <dgm:pt modelId="{E074D370-8B1A-4C1A-91F5-0B5B94B18CC6}" type="sibTrans" cxnId="{7E2B9E5E-61C5-496E-9E76-203D95D67339}">
      <dgm:prSet/>
      <dgm:spPr/>
      <dgm:t>
        <a:bodyPr/>
        <a:lstStyle/>
        <a:p>
          <a:endParaRPr lang="bg-BG"/>
        </a:p>
      </dgm:t>
    </dgm:pt>
    <dgm:pt modelId="{7BCA9C40-F7A4-4D0F-9051-85FC1F866722}" type="pres">
      <dgm:prSet presAssocID="{B87DB0C7-F1C4-45AC-89D8-F9F922FE65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24DE214-FCA7-4959-A1FF-DE471789C5CA}" type="pres">
      <dgm:prSet presAssocID="{21249973-B5C5-481F-8156-9AD8AC8BC03F}" presName="comp" presStyleCnt="0"/>
      <dgm:spPr/>
    </dgm:pt>
    <dgm:pt modelId="{21BBCF5B-7AF4-4823-8CC7-96DD3055B9F6}" type="pres">
      <dgm:prSet presAssocID="{21249973-B5C5-481F-8156-9AD8AC8BC03F}" presName="box" presStyleLbl="node1" presStyleIdx="0" presStyleCnt="3" custLinFactNeighborY="5670"/>
      <dgm:spPr/>
      <dgm:t>
        <a:bodyPr/>
        <a:lstStyle/>
        <a:p>
          <a:endParaRPr lang="bg-BG"/>
        </a:p>
      </dgm:t>
    </dgm:pt>
    <dgm:pt modelId="{3EA0766C-2AF8-4810-9F1B-111F61E17570}" type="pres">
      <dgm:prSet presAssocID="{21249973-B5C5-481F-8156-9AD8AC8BC03F}" presName="img" presStyleLbl="fgImgPlace1" presStyleIdx="0" presStyleCnt="3" custLinFactNeighborX="2062" custLinFactNeighborY="263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</dgm:spPr>
      <dgm:t>
        <a:bodyPr/>
        <a:lstStyle/>
        <a:p>
          <a:endParaRPr lang="bg-BG"/>
        </a:p>
      </dgm:t>
    </dgm:pt>
    <dgm:pt modelId="{F0D89BBE-5C3E-47BB-A443-7538538F4BB8}" type="pres">
      <dgm:prSet presAssocID="{21249973-B5C5-481F-8156-9AD8AC8BC03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3C53842-EA0E-4109-B2E4-88119BFD1810}" type="pres">
      <dgm:prSet presAssocID="{E14846D6-4CED-48F1-A34B-2E3ED5DF8687}" presName="spacer" presStyleCnt="0"/>
      <dgm:spPr/>
    </dgm:pt>
    <dgm:pt modelId="{89F644E5-3D3F-43AA-BD69-14A490160C23}" type="pres">
      <dgm:prSet presAssocID="{CE666E8B-6BEC-4E0D-BFFE-A9004244C0F2}" presName="comp" presStyleCnt="0"/>
      <dgm:spPr/>
    </dgm:pt>
    <dgm:pt modelId="{F30BC14E-0FA0-42D7-8C51-F0AF7B2CF955}" type="pres">
      <dgm:prSet presAssocID="{CE666E8B-6BEC-4E0D-BFFE-A9004244C0F2}" presName="box" presStyleLbl="node1" presStyleIdx="1" presStyleCnt="3" custLinFactNeighborX="-1181" custLinFactNeighborY="-2271"/>
      <dgm:spPr/>
      <dgm:t>
        <a:bodyPr/>
        <a:lstStyle/>
        <a:p>
          <a:endParaRPr lang="bg-BG"/>
        </a:p>
      </dgm:t>
    </dgm:pt>
    <dgm:pt modelId="{CA43BA96-2089-4F2D-944B-FE12E9A08E77}" type="pres">
      <dgm:prSet presAssocID="{CE666E8B-6BEC-4E0D-BFFE-A9004244C0F2}" presName="img" presStyleLbl="fgImgPlace1" presStyleIdx="1" presStyleCnt="3" custLinFactNeighborX="1396" custLinFactNeighborY="-116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bg-BG"/>
        </a:p>
      </dgm:t>
    </dgm:pt>
    <dgm:pt modelId="{14A95A0C-582F-4611-AF90-F8226F5873C6}" type="pres">
      <dgm:prSet presAssocID="{CE666E8B-6BEC-4E0D-BFFE-A9004244C0F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C06C453-1936-4EC4-B4DF-3BAF74858453}" type="pres">
      <dgm:prSet presAssocID="{BDC10547-F458-4253-8D84-6D696782397E}" presName="spacer" presStyleCnt="0"/>
      <dgm:spPr/>
    </dgm:pt>
    <dgm:pt modelId="{52E63A02-89CD-45DA-A7FA-F078F17E2E4C}" type="pres">
      <dgm:prSet presAssocID="{D95052F5-E007-46C2-B86D-3E04B7675C23}" presName="comp" presStyleCnt="0"/>
      <dgm:spPr/>
    </dgm:pt>
    <dgm:pt modelId="{9B25319E-D502-451B-9DEF-C27B500D29CD}" type="pres">
      <dgm:prSet presAssocID="{D95052F5-E007-46C2-B86D-3E04B7675C23}" presName="box" presStyleLbl="node1" presStyleIdx="2" presStyleCnt="3" custLinFactNeighborY="-10213"/>
      <dgm:spPr/>
      <dgm:t>
        <a:bodyPr/>
        <a:lstStyle/>
        <a:p>
          <a:endParaRPr lang="bg-BG"/>
        </a:p>
      </dgm:t>
    </dgm:pt>
    <dgm:pt modelId="{E45DCBD0-1D51-4005-8FD0-E85BD75E1EC5}" type="pres">
      <dgm:prSet presAssocID="{D95052F5-E007-46C2-B86D-3E04B7675C23}" presName="img" presStyleLbl="fgImgPlace1" presStyleIdx="2" presStyleCnt="3" custLinFactNeighborX="1396" custLinFactNeighborY="-1109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bg-BG"/>
        </a:p>
      </dgm:t>
    </dgm:pt>
    <dgm:pt modelId="{BB4B53AF-50E8-4A66-8BBA-DD208CD15404}" type="pres">
      <dgm:prSet presAssocID="{D95052F5-E007-46C2-B86D-3E04B7675C2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FB508162-6346-4CD5-8629-69DB462EE934}" srcId="{B87DB0C7-F1C4-45AC-89D8-F9F922FE6576}" destId="{D95052F5-E007-46C2-B86D-3E04B7675C23}" srcOrd="2" destOrd="0" parTransId="{7D643831-9BB1-42D3-AB9D-CF47934E7BA5}" sibTransId="{61AB3B5E-452E-4173-8E5A-5BA629A38FBD}"/>
    <dgm:cxn modelId="{00EAEF67-FE4D-432F-AA95-C745B7F57D54}" type="presOf" srcId="{D95052F5-E007-46C2-B86D-3E04B7675C23}" destId="{9B25319E-D502-451B-9DEF-C27B500D29CD}" srcOrd="0" destOrd="0" presId="urn:microsoft.com/office/officeart/2005/8/layout/vList4"/>
    <dgm:cxn modelId="{F6F23F62-174B-414B-802C-625E5AEF3BAC}" srcId="{D95052F5-E007-46C2-B86D-3E04B7675C23}" destId="{AF9368D3-D740-4E90-841E-ECC0350A5B0C}" srcOrd="1" destOrd="0" parTransId="{89FDAF57-EC96-4AC7-9498-D6A964EF7F94}" sibTransId="{67F1A3BC-601E-4AB2-8633-A1675BAF8C01}"/>
    <dgm:cxn modelId="{1FEDC830-8C2D-45FD-BA6A-11B38FEFA2FF}" type="presOf" srcId="{E3B0CC4F-702A-4658-859D-F0BB12DBE558}" destId="{9B25319E-D502-451B-9DEF-C27B500D29CD}" srcOrd="0" destOrd="1" presId="urn:microsoft.com/office/officeart/2005/8/layout/vList4"/>
    <dgm:cxn modelId="{4AEC567F-F969-41AC-8A73-76AAF4A59701}" srcId="{B87DB0C7-F1C4-45AC-89D8-F9F922FE6576}" destId="{21249973-B5C5-481F-8156-9AD8AC8BC03F}" srcOrd="0" destOrd="0" parTransId="{2E60E7B5-6699-4CAB-AE51-358F4DC00AD2}" sibTransId="{E14846D6-4CED-48F1-A34B-2E3ED5DF8687}"/>
    <dgm:cxn modelId="{230EB577-07F7-456F-9591-69F5D53F736D}" type="presOf" srcId="{21249973-B5C5-481F-8156-9AD8AC8BC03F}" destId="{21BBCF5B-7AF4-4823-8CC7-96DD3055B9F6}" srcOrd="0" destOrd="0" presId="urn:microsoft.com/office/officeart/2005/8/layout/vList4"/>
    <dgm:cxn modelId="{FB1B003E-680E-4D25-A082-F6C16BED2D8A}" type="presOf" srcId="{D95052F5-E007-46C2-B86D-3E04B7675C23}" destId="{BB4B53AF-50E8-4A66-8BBA-DD208CD15404}" srcOrd="1" destOrd="0" presId="urn:microsoft.com/office/officeart/2005/8/layout/vList4"/>
    <dgm:cxn modelId="{9D80BB3B-A874-4EE3-AFAE-B03B38255F2D}" type="presOf" srcId="{B87DB0C7-F1C4-45AC-89D8-F9F922FE6576}" destId="{7BCA9C40-F7A4-4D0F-9051-85FC1F866722}" srcOrd="0" destOrd="0" presId="urn:microsoft.com/office/officeart/2005/8/layout/vList4"/>
    <dgm:cxn modelId="{7E2B9E5E-61C5-496E-9E76-203D95D67339}" srcId="{D95052F5-E007-46C2-B86D-3E04B7675C23}" destId="{E3B0CC4F-702A-4658-859D-F0BB12DBE558}" srcOrd="0" destOrd="0" parTransId="{C1F24DC1-D2D5-4E10-977D-67823AFDC3EF}" sibTransId="{E074D370-8B1A-4C1A-91F5-0B5B94B18CC6}"/>
    <dgm:cxn modelId="{75B75505-EB42-4E98-A9AC-A70DBABDB112}" type="presOf" srcId="{E3B0CC4F-702A-4658-859D-F0BB12DBE558}" destId="{BB4B53AF-50E8-4A66-8BBA-DD208CD15404}" srcOrd="1" destOrd="1" presId="urn:microsoft.com/office/officeart/2005/8/layout/vList4"/>
    <dgm:cxn modelId="{5B5147DE-189E-41BA-B7FB-752294D93B73}" type="presOf" srcId="{CE666E8B-6BEC-4E0D-BFFE-A9004244C0F2}" destId="{F30BC14E-0FA0-42D7-8C51-F0AF7B2CF955}" srcOrd="0" destOrd="0" presId="urn:microsoft.com/office/officeart/2005/8/layout/vList4"/>
    <dgm:cxn modelId="{AA1A7A93-03FE-4183-8CEA-0E82C1F7E2B5}" srcId="{B87DB0C7-F1C4-45AC-89D8-F9F922FE6576}" destId="{CE666E8B-6BEC-4E0D-BFFE-A9004244C0F2}" srcOrd="1" destOrd="0" parTransId="{AC80159D-7EDD-487A-A31B-9209AA72B38C}" sibTransId="{BDC10547-F458-4253-8D84-6D696782397E}"/>
    <dgm:cxn modelId="{EF5A5CD4-6F42-40EC-A236-C1214C53D3F3}" type="presOf" srcId="{CE666E8B-6BEC-4E0D-BFFE-A9004244C0F2}" destId="{14A95A0C-582F-4611-AF90-F8226F5873C6}" srcOrd="1" destOrd="0" presId="urn:microsoft.com/office/officeart/2005/8/layout/vList4"/>
    <dgm:cxn modelId="{2032C8E4-7B0A-425E-9588-5E40E00514D7}" type="presOf" srcId="{AF9368D3-D740-4E90-841E-ECC0350A5B0C}" destId="{BB4B53AF-50E8-4A66-8BBA-DD208CD15404}" srcOrd="1" destOrd="2" presId="urn:microsoft.com/office/officeart/2005/8/layout/vList4"/>
    <dgm:cxn modelId="{CB7190FA-BE6A-42B6-8982-30E727AD5B8C}" type="presOf" srcId="{21249973-B5C5-481F-8156-9AD8AC8BC03F}" destId="{F0D89BBE-5C3E-47BB-A443-7538538F4BB8}" srcOrd="1" destOrd="0" presId="urn:microsoft.com/office/officeart/2005/8/layout/vList4"/>
    <dgm:cxn modelId="{BFE4AF90-FE71-4DF3-9622-1ECA6FC31C54}" type="presOf" srcId="{AF9368D3-D740-4E90-841E-ECC0350A5B0C}" destId="{9B25319E-D502-451B-9DEF-C27B500D29CD}" srcOrd="0" destOrd="2" presId="urn:microsoft.com/office/officeart/2005/8/layout/vList4"/>
    <dgm:cxn modelId="{DF2CC576-73BF-410A-9E16-AE90BDD85637}" type="presParOf" srcId="{7BCA9C40-F7A4-4D0F-9051-85FC1F866722}" destId="{A24DE214-FCA7-4959-A1FF-DE471789C5CA}" srcOrd="0" destOrd="0" presId="urn:microsoft.com/office/officeart/2005/8/layout/vList4"/>
    <dgm:cxn modelId="{3B83822D-B036-4030-A345-F891AADC4902}" type="presParOf" srcId="{A24DE214-FCA7-4959-A1FF-DE471789C5CA}" destId="{21BBCF5B-7AF4-4823-8CC7-96DD3055B9F6}" srcOrd="0" destOrd="0" presId="urn:microsoft.com/office/officeart/2005/8/layout/vList4"/>
    <dgm:cxn modelId="{5D34A7A6-481B-4519-AEE5-50970816C76D}" type="presParOf" srcId="{A24DE214-FCA7-4959-A1FF-DE471789C5CA}" destId="{3EA0766C-2AF8-4810-9F1B-111F61E17570}" srcOrd="1" destOrd="0" presId="urn:microsoft.com/office/officeart/2005/8/layout/vList4"/>
    <dgm:cxn modelId="{704BEFE6-79A0-45A0-96F6-C299B115A817}" type="presParOf" srcId="{A24DE214-FCA7-4959-A1FF-DE471789C5CA}" destId="{F0D89BBE-5C3E-47BB-A443-7538538F4BB8}" srcOrd="2" destOrd="0" presId="urn:microsoft.com/office/officeart/2005/8/layout/vList4"/>
    <dgm:cxn modelId="{EC03FA7F-FE53-4305-8D93-35F496D7D04D}" type="presParOf" srcId="{7BCA9C40-F7A4-4D0F-9051-85FC1F866722}" destId="{63C53842-EA0E-4109-B2E4-88119BFD1810}" srcOrd="1" destOrd="0" presId="urn:microsoft.com/office/officeart/2005/8/layout/vList4"/>
    <dgm:cxn modelId="{17FE4674-AA3C-452F-B67F-5FCFB1F1E576}" type="presParOf" srcId="{7BCA9C40-F7A4-4D0F-9051-85FC1F866722}" destId="{89F644E5-3D3F-43AA-BD69-14A490160C23}" srcOrd="2" destOrd="0" presId="urn:microsoft.com/office/officeart/2005/8/layout/vList4"/>
    <dgm:cxn modelId="{AEA8C6C0-1F82-476F-A2FF-0B4DD1091586}" type="presParOf" srcId="{89F644E5-3D3F-43AA-BD69-14A490160C23}" destId="{F30BC14E-0FA0-42D7-8C51-F0AF7B2CF955}" srcOrd="0" destOrd="0" presId="urn:microsoft.com/office/officeart/2005/8/layout/vList4"/>
    <dgm:cxn modelId="{117F4FE1-B22D-4776-87C5-52E42A4FFA90}" type="presParOf" srcId="{89F644E5-3D3F-43AA-BD69-14A490160C23}" destId="{CA43BA96-2089-4F2D-944B-FE12E9A08E77}" srcOrd="1" destOrd="0" presId="urn:microsoft.com/office/officeart/2005/8/layout/vList4"/>
    <dgm:cxn modelId="{64B4D277-9402-4A55-9EFC-605728AF137C}" type="presParOf" srcId="{89F644E5-3D3F-43AA-BD69-14A490160C23}" destId="{14A95A0C-582F-4611-AF90-F8226F5873C6}" srcOrd="2" destOrd="0" presId="urn:microsoft.com/office/officeart/2005/8/layout/vList4"/>
    <dgm:cxn modelId="{CD1D65A0-D8C8-4320-ADC0-6508541F515C}" type="presParOf" srcId="{7BCA9C40-F7A4-4D0F-9051-85FC1F866722}" destId="{4C06C453-1936-4EC4-B4DF-3BAF74858453}" srcOrd="3" destOrd="0" presId="urn:microsoft.com/office/officeart/2005/8/layout/vList4"/>
    <dgm:cxn modelId="{A4A1CD4A-1ED3-4D64-8204-93EAC808582C}" type="presParOf" srcId="{7BCA9C40-F7A4-4D0F-9051-85FC1F866722}" destId="{52E63A02-89CD-45DA-A7FA-F078F17E2E4C}" srcOrd="4" destOrd="0" presId="urn:microsoft.com/office/officeart/2005/8/layout/vList4"/>
    <dgm:cxn modelId="{A264FAD8-F801-44DF-AF55-12FE0875A1C8}" type="presParOf" srcId="{52E63A02-89CD-45DA-A7FA-F078F17E2E4C}" destId="{9B25319E-D502-451B-9DEF-C27B500D29CD}" srcOrd="0" destOrd="0" presId="urn:microsoft.com/office/officeart/2005/8/layout/vList4"/>
    <dgm:cxn modelId="{1DF791E9-8E5D-49A1-B300-1D71CD8015D7}" type="presParOf" srcId="{52E63A02-89CD-45DA-A7FA-F078F17E2E4C}" destId="{E45DCBD0-1D51-4005-8FD0-E85BD75E1EC5}" srcOrd="1" destOrd="0" presId="urn:microsoft.com/office/officeart/2005/8/layout/vList4"/>
    <dgm:cxn modelId="{3663810A-01A7-49FB-B64E-C2B7AE9ACF42}" type="presParOf" srcId="{52E63A02-89CD-45DA-A7FA-F078F17E2E4C}" destId="{BB4B53AF-50E8-4A66-8BBA-DD208CD154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7DB0C7-F1C4-45AC-89D8-F9F922FE657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21249973-B5C5-481F-8156-9AD8AC8BC03F}">
      <dgm:prSet phldrT="[Текст]" custT="1"/>
      <dgm:spPr/>
      <dgm:t>
        <a:bodyPr/>
        <a:lstStyle/>
        <a:p>
          <a:pPr algn="just"/>
          <a:r>
            <a:rPr lang="bg-BG" sz="1400" b="1" dirty="0" smtClean="0"/>
            <a:t>Услуги за ранно детско развитие в Община Благоевград“, ОП „Развитие на човешките ресурси“ 2014-2020 г.</a:t>
          </a:r>
        </a:p>
        <a:p>
          <a:pPr algn="just"/>
          <a:r>
            <a:rPr lang="bg-BG" sz="1400" b="0" dirty="0" smtClean="0"/>
            <a:t>Стойност на проекта: 849 215.31 лв. </a:t>
          </a:r>
        </a:p>
      </dgm:t>
    </dgm:pt>
    <dgm:pt modelId="{2E60E7B5-6699-4CAB-AE51-358F4DC00AD2}" type="parTrans" cxnId="{4AEC567F-F969-41AC-8A73-76AAF4A59701}">
      <dgm:prSet/>
      <dgm:spPr/>
      <dgm:t>
        <a:bodyPr/>
        <a:lstStyle/>
        <a:p>
          <a:endParaRPr lang="bg-BG"/>
        </a:p>
      </dgm:t>
    </dgm:pt>
    <dgm:pt modelId="{E14846D6-4CED-48F1-A34B-2E3ED5DF8687}" type="sibTrans" cxnId="{4AEC567F-F969-41AC-8A73-76AAF4A59701}">
      <dgm:prSet/>
      <dgm:spPr/>
      <dgm:t>
        <a:bodyPr/>
        <a:lstStyle/>
        <a:p>
          <a:endParaRPr lang="bg-BG"/>
        </a:p>
      </dgm:t>
    </dgm:pt>
    <dgm:pt modelId="{CE666E8B-6BEC-4E0D-BFFE-A9004244C0F2}">
      <dgm:prSet phldrT="[Текст]" custT="1"/>
      <dgm:spPr/>
      <dgm:t>
        <a:bodyPr/>
        <a:lstStyle/>
        <a:p>
          <a:pPr algn="just"/>
          <a:r>
            <a:rPr lang="bg-BG" sz="1400" b="1" dirty="0" smtClean="0"/>
            <a:t>„Пространство за равен шанс“, ОП „Развитие на човешките ресурси“ 2014-2020 г.</a:t>
          </a:r>
          <a:endParaRPr lang="bg-BG" sz="1400" dirty="0" smtClean="0"/>
        </a:p>
        <a:p>
          <a:pPr algn="just"/>
          <a:r>
            <a:rPr lang="bg-BG" sz="1400" b="0" dirty="0" smtClean="0"/>
            <a:t>Стойност на проекта: 248 295.56 лв.</a:t>
          </a:r>
          <a:endParaRPr lang="bg-BG" sz="1400" b="0" dirty="0"/>
        </a:p>
      </dgm:t>
    </dgm:pt>
    <dgm:pt modelId="{AC80159D-7EDD-487A-A31B-9209AA72B38C}" type="parTrans" cxnId="{AA1A7A93-03FE-4183-8CEA-0E82C1F7E2B5}">
      <dgm:prSet/>
      <dgm:spPr/>
      <dgm:t>
        <a:bodyPr/>
        <a:lstStyle/>
        <a:p>
          <a:endParaRPr lang="bg-BG"/>
        </a:p>
      </dgm:t>
    </dgm:pt>
    <dgm:pt modelId="{BDC10547-F458-4253-8D84-6D696782397E}" type="sibTrans" cxnId="{AA1A7A93-03FE-4183-8CEA-0E82C1F7E2B5}">
      <dgm:prSet/>
      <dgm:spPr/>
      <dgm:t>
        <a:bodyPr/>
        <a:lstStyle/>
        <a:p>
          <a:endParaRPr lang="bg-BG"/>
        </a:p>
      </dgm:t>
    </dgm:pt>
    <dgm:pt modelId="{D95052F5-E007-46C2-B86D-3E04B7675C23}">
      <dgm:prSet phldrT="[Текст]" custT="1"/>
      <dgm:spPr/>
      <dgm:t>
        <a:bodyPr/>
        <a:lstStyle/>
        <a:p>
          <a:pPr algn="just"/>
          <a:r>
            <a:rPr lang="bg-BG" sz="1400" b="1" dirty="0" smtClean="0"/>
            <a:t>„Осигуряване на топъл обяд в Община Благоевград“, ОП „Храни“ 2014-2020 г. </a:t>
          </a:r>
          <a:endParaRPr lang="bg-BG" sz="1400" dirty="0" smtClean="0"/>
        </a:p>
        <a:p>
          <a:pPr algn="just"/>
          <a:r>
            <a:rPr lang="bg-BG" sz="1400" b="0" dirty="0" smtClean="0"/>
            <a:t>Стойност на проекта: 79 333.52 лв.</a:t>
          </a:r>
          <a:endParaRPr lang="bg-BG" sz="1400" b="0" dirty="0"/>
        </a:p>
      </dgm:t>
    </dgm:pt>
    <dgm:pt modelId="{7D643831-9BB1-42D3-AB9D-CF47934E7BA5}" type="parTrans" cxnId="{FB508162-6346-4CD5-8629-69DB462EE934}">
      <dgm:prSet/>
      <dgm:spPr/>
      <dgm:t>
        <a:bodyPr/>
        <a:lstStyle/>
        <a:p>
          <a:endParaRPr lang="bg-BG"/>
        </a:p>
      </dgm:t>
    </dgm:pt>
    <dgm:pt modelId="{61AB3B5E-452E-4173-8E5A-5BA629A38FBD}" type="sibTrans" cxnId="{FB508162-6346-4CD5-8629-69DB462EE934}">
      <dgm:prSet/>
      <dgm:spPr/>
      <dgm:t>
        <a:bodyPr/>
        <a:lstStyle/>
        <a:p>
          <a:endParaRPr lang="bg-BG"/>
        </a:p>
      </dgm:t>
    </dgm:pt>
    <dgm:pt modelId="{7BCA9C40-F7A4-4D0F-9051-85FC1F866722}" type="pres">
      <dgm:prSet presAssocID="{B87DB0C7-F1C4-45AC-89D8-F9F922FE65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24DE214-FCA7-4959-A1FF-DE471789C5CA}" type="pres">
      <dgm:prSet presAssocID="{21249973-B5C5-481F-8156-9AD8AC8BC03F}" presName="comp" presStyleCnt="0"/>
      <dgm:spPr/>
    </dgm:pt>
    <dgm:pt modelId="{21BBCF5B-7AF4-4823-8CC7-96DD3055B9F6}" type="pres">
      <dgm:prSet presAssocID="{21249973-B5C5-481F-8156-9AD8AC8BC03F}" presName="box" presStyleLbl="node1" presStyleIdx="0" presStyleCnt="3" custLinFactNeighborX="388" custLinFactNeighborY="6912"/>
      <dgm:spPr/>
      <dgm:t>
        <a:bodyPr/>
        <a:lstStyle/>
        <a:p>
          <a:endParaRPr lang="bg-BG"/>
        </a:p>
      </dgm:t>
    </dgm:pt>
    <dgm:pt modelId="{3EA0766C-2AF8-4810-9F1B-111F61E17570}" type="pres">
      <dgm:prSet presAssocID="{21249973-B5C5-481F-8156-9AD8AC8BC03F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bg-BG"/>
        </a:p>
      </dgm:t>
    </dgm:pt>
    <dgm:pt modelId="{F0D89BBE-5C3E-47BB-A443-7538538F4BB8}" type="pres">
      <dgm:prSet presAssocID="{21249973-B5C5-481F-8156-9AD8AC8BC03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3C53842-EA0E-4109-B2E4-88119BFD1810}" type="pres">
      <dgm:prSet presAssocID="{E14846D6-4CED-48F1-A34B-2E3ED5DF8687}" presName="spacer" presStyleCnt="0"/>
      <dgm:spPr/>
    </dgm:pt>
    <dgm:pt modelId="{89F644E5-3D3F-43AA-BD69-14A490160C23}" type="pres">
      <dgm:prSet presAssocID="{CE666E8B-6BEC-4E0D-BFFE-A9004244C0F2}" presName="comp" presStyleCnt="0"/>
      <dgm:spPr/>
    </dgm:pt>
    <dgm:pt modelId="{F30BC14E-0FA0-42D7-8C51-F0AF7B2CF955}" type="pres">
      <dgm:prSet presAssocID="{CE666E8B-6BEC-4E0D-BFFE-A9004244C0F2}" presName="box" presStyleLbl="node1" presStyleIdx="1" presStyleCnt="3"/>
      <dgm:spPr/>
      <dgm:t>
        <a:bodyPr/>
        <a:lstStyle/>
        <a:p>
          <a:endParaRPr lang="bg-BG"/>
        </a:p>
      </dgm:t>
    </dgm:pt>
    <dgm:pt modelId="{CA43BA96-2089-4F2D-944B-FE12E9A08E77}" type="pres">
      <dgm:prSet presAssocID="{CE666E8B-6BEC-4E0D-BFFE-A9004244C0F2}" presName="img" presStyleLbl="fgImgPlace1" presStyleIdx="1" presStyleCnt="3" custLinFactNeighborX="1396" custLinFactNeighborY="-116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  <dgm:t>
        <a:bodyPr/>
        <a:lstStyle/>
        <a:p>
          <a:endParaRPr lang="bg-BG"/>
        </a:p>
      </dgm:t>
    </dgm:pt>
    <dgm:pt modelId="{14A95A0C-582F-4611-AF90-F8226F5873C6}" type="pres">
      <dgm:prSet presAssocID="{CE666E8B-6BEC-4E0D-BFFE-A9004244C0F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C06C453-1936-4EC4-B4DF-3BAF74858453}" type="pres">
      <dgm:prSet presAssocID="{BDC10547-F458-4253-8D84-6D696782397E}" presName="spacer" presStyleCnt="0"/>
      <dgm:spPr/>
    </dgm:pt>
    <dgm:pt modelId="{52E63A02-89CD-45DA-A7FA-F078F17E2E4C}" type="pres">
      <dgm:prSet presAssocID="{D95052F5-E007-46C2-B86D-3E04B7675C23}" presName="comp" presStyleCnt="0"/>
      <dgm:spPr/>
    </dgm:pt>
    <dgm:pt modelId="{9B25319E-D502-451B-9DEF-C27B500D29CD}" type="pres">
      <dgm:prSet presAssocID="{D95052F5-E007-46C2-B86D-3E04B7675C23}" presName="box" presStyleLbl="node1" presStyleIdx="2" presStyleCnt="3"/>
      <dgm:spPr/>
      <dgm:t>
        <a:bodyPr/>
        <a:lstStyle/>
        <a:p>
          <a:endParaRPr lang="bg-BG"/>
        </a:p>
      </dgm:t>
    </dgm:pt>
    <dgm:pt modelId="{E45DCBD0-1D51-4005-8FD0-E85BD75E1EC5}" type="pres">
      <dgm:prSet presAssocID="{D95052F5-E007-46C2-B86D-3E04B7675C23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BB4B53AF-50E8-4A66-8BBA-DD208CD15404}" type="pres">
      <dgm:prSet presAssocID="{D95052F5-E007-46C2-B86D-3E04B7675C2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FB508162-6346-4CD5-8629-69DB462EE934}" srcId="{B87DB0C7-F1C4-45AC-89D8-F9F922FE6576}" destId="{D95052F5-E007-46C2-B86D-3E04B7675C23}" srcOrd="2" destOrd="0" parTransId="{7D643831-9BB1-42D3-AB9D-CF47934E7BA5}" sibTransId="{61AB3B5E-452E-4173-8E5A-5BA629A38FBD}"/>
    <dgm:cxn modelId="{F7F46A5F-BF43-4BBF-A453-19FCFE4C7B99}" type="presOf" srcId="{D95052F5-E007-46C2-B86D-3E04B7675C23}" destId="{9B25319E-D502-451B-9DEF-C27B500D29CD}" srcOrd="0" destOrd="0" presId="urn:microsoft.com/office/officeart/2005/8/layout/vList4"/>
    <dgm:cxn modelId="{4AEC567F-F969-41AC-8A73-76AAF4A59701}" srcId="{B87DB0C7-F1C4-45AC-89D8-F9F922FE6576}" destId="{21249973-B5C5-481F-8156-9AD8AC8BC03F}" srcOrd="0" destOrd="0" parTransId="{2E60E7B5-6699-4CAB-AE51-358F4DC00AD2}" sibTransId="{E14846D6-4CED-48F1-A34B-2E3ED5DF8687}"/>
    <dgm:cxn modelId="{A4A6B16F-3084-4509-A8A5-8FB876B7DDE6}" type="presOf" srcId="{CE666E8B-6BEC-4E0D-BFFE-A9004244C0F2}" destId="{14A95A0C-582F-4611-AF90-F8226F5873C6}" srcOrd="1" destOrd="0" presId="urn:microsoft.com/office/officeart/2005/8/layout/vList4"/>
    <dgm:cxn modelId="{37ECD744-E730-4F15-A026-A4731AB18040}" type="presOf" srcId="{21249973-B5C5-481F-8156-9AD8AC8BC03F}" destId="{F0D89BBE-5C3E-47BB-A443-7538538F4BB8}" srcOrd="1" destOrd="0" presId="urn:microsoft.com/office/officeart/2005/8/layout/vList4"/>
    <dgm:cxn modelId="{AA1A7A93-03FE-4183-8CEA-0E82C1F7E2B5}" srcId="{B87DB0C7-F1C4-45AC-89D8-F9F922FE6576}" destId="{CE666E8B-6BEC-4E0D-BFFE-A9004244C0F2}" srcOrd="1" destOrd="0" parTransId="{AC80159D-7EDD-487A-A31B-9209AA72B38C}" sibTransId="{BDC10547-F458-4253-8D84-6D696782397E}"/>
    <dgm:cxn modelId="{18945769-2F67-4186-BCE8-C64DE2F10A44}" type="presOf" srcId="{B87DB0C7-F1C4-45AC-89D8-F9F922FE6576}" destId="{7BCA9C40-F7A4-4D0F-9051-85FC1F866722}" srcOrd="0" destOrd="0" presId="urn:microsoft.com/office/officeart/2005/8/layout/vList4"/>
    <dgm:cxn modelId="{2B458A21-682A-44BB-9C1D-C70D3F3B8C0D}" type="presOf" srcId="{D95052F5-E007-46C2-B86D-3E04B7675C23}" destId="{BB4B53AF-50E8-4A66-8BBA-DD208CD15404}" srcOrd="1" destOrd="0" presId="urn:microsoft.com/office/officeart/2005/8/layout/vList4"/>
    <dgm:cxn modelId="{85DDB3E4-9584-464A-85DF-012CA87673DD}" type="presOf" srcId="{CE666E8B-6BEC-4E0D-BFFE-A9004244C0F2}" destId="{F30BC14E-0FA0-42D7-8C51-F0AF7B2CF955}" srcOrd="0" destOrd="0" presId="urn:microsoft.com/office/officeart/2005/8/layout/vList4"/>
    <dgm:cxn modelId="{24CABC96-F829-4D79-B0DC-79C7F5ED7ADD}" type="presOf" srcId="{21249973-B5C5-481F-8156-9AD8AC8BC03F}" destId="{21BBCF5B-7AF4-4823-8CC7-96DD3055B9F6}" srcOrd="0" destOrd="0" presId="urn:microsoft.com/office/officeart/2005/8/layout/vList4"/>
    <dgm:cxn modelId="{5ED284AE-BE82-4287-AD00-0965F36A3732}" type="presParOf" srcId="{7BCA9C40-F7A4-4D0F-9051-85FC1F866722}" destId="{A24DE214-FCA7-4959-A1FF-DE471789C5CA}" srcOrd="0" destOrd="0" presId="urn:microsoft.com/office/officeart/2005/8/layout/vList4"/>
    <dgm:cxn modelId="{F58DCA64-0C5B-400D-824A-7D31953E905A}" type="presParOf" srcId="{A24DE214-FCA7-4959-A1FF-DE471789C5CA}" destId="{21BBCF5B-7AF4-4823-8CC7-96DD3055B9F6}" srcOrd="0" destOrd="0" presId="urn:microsoft.com/office/officeart/2005/8/layout/vList4"/>
    <dgm:cxn modelId="{7423C422-3EF8-4CF3-BD74-656CC8A16170}" type="presParOf" srcId="{A24DE214-FCA7-4959-A1FF-DE471789C5CA}" destId="{3EA0766C-2AF8-4810-9F1B-111F61E17570}" srcOrd="1" destOrd="0" presId="urn:microsoft.com/office/officeart/2005/8/layout/vList4"/>
    <dgm:cxn modelId="{7DB48DE3-815F-43F8-BBB8-4CB0C8954FE5}" type="presParOf" srcId="{A24DE214-FCA7-4959-A1FF-DE471789C5CA}" destId="{F0D89BBE-5C3E-47BB-A443-7538538F4BB8}" srcOrd="2" destOrd="0" presId="urn:microsoft.com/office/officeart/2005/8/layout/vList4"/>
    <dgm:cxn modelId="{1948ACEF-D562-4F12-A11A-1E6B0CA25321}" type="presParOf" srcId="{7BCA9C40-F7A4-4D0F-9051-85FC1F866722}" destId="{63C53842-EA0E-4109-B2E4-88119BFD1810}" srcOrd="1" destOrd="0" presId="urn:microsoft.com/office/officeart/2005/8/layout/vList4"/>
    <dgm:cxn modelId="{9ED032DD-91A2-41F0-988D-A768B86D749F}" type="presParOf" srcId="{7BCA9C40-F7A4-4D0F-9051-85FC1F866722}" destId="{89F644E5-3D3F-43AA-BD69-14A490160C23}" srcOrd="2" destOrd="0" presId="urn:microsoft.com/office/officeart/2005/8/layout/vList4"/>
    <dgm:cxn modelId="{D68105A4-D98A-47AE-A9E8-4170D4C2A29F}" type="presParOf" srcId="{89F644E5-3D3F-43AA-BD69-14A490160C23}" destId="{F30BC14E-0FA0-42D7-8C51-F0AF7B2CF955}" srcOrd="0" destOrd="0" presId="urn:microsoft.com/office/officeart/2005/8/layout/vList4"/>
    <dgm:cxn modelId="{D152EFC6-F68C-4E9C-8BBB-A190D1CE28C6}" type="presParOf" srcId="{89F644E5-3D3F-43AA-BD69-14A490160C23}" destId="{CA43BA96-2089-4F2D-944B-FE12E9A08E77}" srcOrd="1" destOrd="0" presId="urn:microsoft.com/office/officeart/2005/8/layout/vList4"/>
    <dgm:cxn modelId="{FF1084A2-8014-478D-A35E-1B10612DAD8C}" type="presParOf" srcId="{89F644E5-3D3F-43AA-BD69-14A490160C23}" destId="{14A95A0C-582F-4611-AF90-F8226F5873C6}" srcOrd="2" destOrd="0" presId="urn:microsoft.com/office/officeart/2005/8/layout/vList4"/>
    <dgm:cxn modelId="{B63F44E9-C2CE-4777-BA6C-0FAA91CBBBD3}" type="presParOf" srcId="{7BCA9C40-F7A4-4D0F-9051-85FC1F866722}" destId="{4C06C453-1936-4EC4-B4DF-3BAF74858453}" srcOrd="3" destOrd="0" presId="urn:microsoft.com/office/officeart/2005/8/layout/vList4"/>
    <dgm:cxn modelId="{951E490C-B139-42F1-BFF1-6DAE17A5BFE2}" type="presParOf" srcId="{7BCA9C40-F7A4-4D0F-9051-85FC1F866722}" destId="{52E63A02-89CD-45DA-A7FA-F078F17E2E4C}" srcOrd="4" destOrd="0" presId="urn:microsoft.com/office/officeart/2005/8/layout/vList4"/>
    <dgm:cxn modelId="{6013412F-749F-4682-B29B-AF366964FCD9}" type="presParOf" srcId="{52E63A02-89CD-45DA-A7FA-F078F17E2E4C}" destId="{9B25319E-D502-451B-9DEF-C27B500D29CD}" srcOrd="0" destOrd="0" presId="urn:microsoft.com/office/officeart/2005/8/layout/vList4"/>
    <dgm:cxn modelId="{D4BDC13A-EA57-43E7-9F95-30DF4D9CF377}" type="presParOf" srcId="{52E63A02-89CD-45DA-A7FA-F078F17E2E4C}" destId="{E45DCBD0-1D51-4005-8FD0-E85BD75E1EC5}" srcOrd="1" destOrd="0" presId="urn:microsoft.com/office/officeart/2005/8/layout/vList4"/>
    <dgm:cxn modelId="{2CE99CE2-C628-430D-832E-ED03A28C57C8}" type="presParOf" srcId="{52E63A02-89CD-45DA-A7FA-F078F17E2E4C}" destId="{BB4B53AF-50E8-4A66-8BBA-DD208CD154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7DB0C7-F1C4-45AC-89D8-F9F922FE657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CE666E8B-6BEC-4E0D-BFFE-A9004244C0F2}">
      <dgm:prSet phldrT="[Текст]" custT="1"/>
      <dgm:spPr/>
      <dgm:t>
        <a:bodyPr/>
        <a:lstStyle/>
        <a:p>
          <a:pPr algn="just"/>
          <a:r>
            <a:rPr lang="bg-BG" sz="1400" b="1" dirty="0" smtClean="0"/>
            <a:t>Инициатива – „WIFI4EU“ – Европейска комисия</a:t>
          </a:r>
          <a:endParaRPr lang="bg-BG" sz="1400" dirty="0" smtClean="0"/>
        </a:p>
        <a:p>
          <a:pPr algn="just"/>
          <a:r>
            <a:rPr lang="bg-BG" sz="1400" b="0" dirty="0" smtClean="0"/>
            <a:t>Стойност на проекта: 29 337.45 лв. </a:t>
          </a:r>
        </a:p>
      </dgm:t>
    </dgm:pt>
    <dgm:pt modelId="{AC80159D-7EDD-487A-A31B-9209AA72B38C}" type="parTrans" cxnId="{AA1A7A93-03FE-4183-8CEA-0E82C1F7E2B5}">
      <dgm:prSet/>
      <dgm:spPr/>
      <dgm:t>
        <a:bodyPr/>
        <a:lstStyle/>
        <a:p>
          <a:endParaRPr lang="bg-BG"/>
        </a:p>
      </dgm:t>
    </dgm:pt>
    <dgm:pt modelId="{BDC10547-F458-4253-8D84-6D696782397E}" type="sibTrans" cxnId="{AA1A7A93-03FE-4183-8CEA-0E82C1F7E2B5}">
      <dgm:prSet/>
      <dgm:spPr/>
      <dgm:t>
        <a:bodyPr/>
        <a:lstStyle/>
        <a:p>
          <a:endParaRPr lang="bg-BG"/>
        </a:p>
      </dgm:t>
    </dgm:pt>
    <dgm:pt modelId="{D95052F5-E007-46C2-B86D-3E04B7675C23}">
      <dgm:prSet phldrT="[Текст]" custT="1"/>
      <dgm:spPr/>
      <dgm:t>
        <a:bodyPr/>
        <a:lstStyle/>
        <a:p>
          <a:pPr algn="just"/>
          <a:endParaRPr lang="bg-BG" sz="1400" b="1" dirty="0" smtClean="0"/>
        </a:p>
        <a:p>
          <a:pPr algn="just"/>
          <a:r>
            <a:rPr lang="bg-BG" sz="1400" b="1" dirty="0" err="1" smtClean="0"/>
            <a:t>Патронажна</a:t>
          </a:r>
          <a:r>
            <a:rPr lang="bg-BG" sz="1400" b="1" dirty="0" smtClean="0"/>
            <a:t> грижа в Община Благоевград“, ОП „Развитие на човешките ресурси“ 2014-2020 г.</a:t>
          </a:r>
          <a:endParaRPr lang="bg-BG" sz="1400" dirty="0" smtClean="0"/>
        </a:p>
        <a:p>
          <a:pPr algn="just"/>
          <a:r>
            <a:rPr lang="bg-BG" sz="1400" dirty="0" smtClean="0"/>
            <a:t>Стойност на проекта</a:t>
          </a:r>
          <a:r>
            <a:rPr lang="bg-BG" sz="1400" b="0" dirty="0" smtClean="0"/>
            <a:t>: 337 969.76 лв. </a:t>
          </a:r>
          <a:endParaRPr lang="bg-BG" sz="1400" b="0" dirty="0"/>
        </a:p>
      </dgm:t>
    </dgm:pt>
    <dgm:pt modelId="{7D643831-9BB1-42D3-AB9D-CF47934E7BA5}" type="parTrans" cxnId="{FB508162-6346-4CD5-8629-69DB462EE934}">
      <dgm:prSet/>
      <dgm:spPr/>
      <dgm:t>
        <a:bodyPr/>
        <a:lstStyle/>
        <a:p>
          <a:endParaRPr lang="bg-BG"/>
        </a:p>
      </dgm:t>
    </dgm:pt>
    <dgm:pt modelId="{61AB3B5E-452E-4173-8E5A-5BA629A38FBD}" type="sibTrans" cxnId="{FB508162-6346-4CD5-8629-69DB462EE934}">
      <dgm:prSet/>
      <dgm:spPr/>
      <dgm:t>
        <a:bodyPr/>
        <a:lstStyle/>
        <a:p>
          <a:endParaRPr lang="bg-BG"/>
        </a:p>
      </dgm:t>
    </dgm:pt>
    <dgm:pt modelId="{AF9368D3-D740-4E90-841E-ECC0350A5B0C}">
      <dgm:prSet phldrT="[Текст]"/>
      <dgm:spPr/>
      <dgm:t>
        <a:bodyPr/>
        <a:lstStyle/>
        <a:p>
          <a:pPr algn="l"/>
          <a:endParaRPr lang="bg-BG" sz="1200" dirty="0"/>
        </a:p>
      </dgm:t>
    </dgm:pt>
    <dgm:pt modelId="{89FDAF57-EC96-4AC7-9498-D6A964EF7F94}" type="parTrans" cxnId="{F6F23F62-174B-414B-802C-625E5AEF3BAC}">
      <dgm:prSet/>
      <dgm:spPr/>
      <dgm:t>
        <a:bodyPr/>
        <a:lstStyle/>
        <a:p>
          <a:endParaRPr lang="bg-BG"/>
        </a:p>
      </dgm:t>
    </dgm:pt>
    <dgm:pt modelId="{67F1A3BC-601E-4AB2-8633-A1675BAF8C01}" type="sibTrans" cxnId="{F6F23F62-174B-414B-802C-625E5AEF3BAC}">
      <dgm:prSet/>
      <dgm:spPr/>
      <dgm:t>
        <a:bodyPr/>
        <a:lstStyle/>
        <a:p>
          <a:endParaRPr lang="bg-BG"/>
        </a:p>
      </dgm:t>
    </dgm:pt>
    <dgm:pt modelId="{21249973-B5C5-481F-8156-9AD8AC8BC03F}">
      <dgm:prSet phldrT="[Текст]" custT="1"/>
      <dgm:spPr/>
      <dgm:t>
        <a:bodyPr/>
        <a:lstStyle/>
        <a:p>
          <a:pPr algn="just"/>
          <a:r>
            <a:rPr lang="bg-BG" sz="1400" b="1" dirty="0" smtClean="0"/>
            <a:t>Осигуряване на топъл обяд в Община Благоевград“, ОП „Храни“ 2014-2020 г.</a:t>
          </a:r>
          <a:endParaRPr lang="bg-BG" sz="1400" dirty="0" smtClean="0"/>
        </a:p>
        <a:p>
          <a:pPr algn="just"/>
          <a:r>
            <a:rPr lang="bg-BG" sz="1400" b="0" dirty="0" smtClean="0"/>
            <a:t>Стойност на проекта: 377 207.62 лв. </a:t>
          </a:r>
        </a:p>
      </dgm:t>
    </dgm:pt>
    <dgm:pt modelId="{E14846D6-4CED-48F1-A34B-2E3ED5DF8687}" type="sibTrans" cxnId="{4AEC567F-F969-41AC-8A73-76AAF4A59701}">
      <dgm:prSet/>
      <dgm:spPr/>
      <dgm:t>
        <a:bodyPr/>
        <a:lstStyle/>
        <a:p>
          <a:endParaRPr lang="bg-BG"/>
        </a:p>
      </dgm:t>
    </dgm:pt>
    <dgm:pt modelId="{2E60E7B5-6699-4CAB-AE51-358F4DC00AD2}" type="parTrans" cxnId="{4AEC567F-F969-41AC-8A73-76AAF4A59701}">
      <dgm:prSet/>
      <dgm:spPr/>
      <dgm:t>
        <a:bodyPr/>
        <a:lstStyle/>
        <a:p>
          <a:endParaRPr lang="bg-BG"/>
        </a:p>
      </dgm:t>
    </dgm:pt>
    <dgm:pt modelId="{7BCA9C40-F7A4-4D0F-9051-85FC1F866722}" type="pres">
      <dgm:prSet presAssocID="{B87DB0C7-F1C4-45AC-89D8-F9F922FE65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24DE214-FCA7-4959-A1FF-DE471789C5CA}" type="pres">
      <dgm:prSet presAssocID="{21249973-B5C5-481F-8156-9AD8AC8BC03F}" presName="comp" presStyleCnt="0"/>
      <dgm:spPr/>
    </dgm:pt>
    <dgm:pt modelId="{21BBCF5B-7AF4-4823-8CC7-96DD3055B9F6}" type="pres">
      <dgm:prSet presAssocID="{21249973-B5C5-481F-8156-9AD8AC8BC03F}" presName="box" presStyleLbl="node1" presStyleIdx="0" presStyleCnt="3" custLinFactNeighborY="5670"/>
      <dgm:spPr/>
      <dgm:t>
        <a:bodyPr/>
        <a:lstStyle/>
        <a:p>
          <a:endParaRPr lang="bg-BG"/>
        </a:p>
      </dgm:t>
    </dgm:pt>
    <dgm:pt modelId="{3EA0766C-2AF8-4810-9F1B-111F61E17570}" type="pres">
      <dgm:prSet presAssocID="{21249973-B5C5-481F-8156-9AD8AC8BC03F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t>
        <a:bodyPr/>
        <a:lstStyle/>
        <a:p>
          <a:endParaRPr lang="bg-BG"/>
        </a:p>
      </dgm:t>
    </dgm:pt>
    <dgm:pt modelId="{F0D89BBE-5C3E-47BB-A443-7538538F4BB8}" type="pres">
      <dgm:prSet presAssocID="{21249973-B5C5-481F-8156-9AD8AC8BC03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3C53842-EA0E-4109-B2E4-88119BFD1810}" type="pres">
      <dgm:prSet presAssocID="{E14846D6-4CED-48F1-A34B-2E3ED5DF8687}" presName="spacer" presStyleCnt="0"/>
      <dgm:spPr/>
    </dgm:pt>
    <dgm:pt modelId="{89F644E5-3D3F-43AA-BD69-14A490160C23}" type="pres">
      <dgm:prSet presAssocID="{CE666E8B-6BEC-4E0D-BFFE-A9004244C0F2}" presName="comp" presStyleCnt="0"/>
      <dgm:spPr/>
    </dgm:pt>
    <dgm:pt modelId="{F30BC14E-0FA0-42D7-8C51-F0AF7B2CF955}" type="pres">
      <dgm:prSet presAssocID="{CE666E8B-6BEC-4E0D-BFFE-A9004244C0F2}" presName="box" presStyleLbl="node1" presStyleIdx="1" presStyleCnt="3"/>
      <dgm:spPr/>
      <dgm:t>
        <a:bodyPr/>
        <a:lstStyle/>
        <a:p>
          <a:endParaRPr lang="bg-BG"/>
        </a:p>
      </dgm:t>
    </dgm:pt>
    <dgm:pt modelId="{CA43BA96-2089-4F2D-944B-FE12E9A08E77}" type="pres">
      <dgm:prSet presAssocID="{CE666E8B-6BEC-4E0D-BFFE-A9004244C0F2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14A95A0C-582F-4611-AF90-F8226F5873C6}" type="pres">
      <dgm:prSet presAssocID="{CE666E8B-6BEC-4E0D-BFFE-A9004244C0F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C06C453-1936-4EC4-B4DF-3BAF74858453}" type="pres">
      <dgm:prSet presAssocID="{BDC10547-F458-4253-8D84-6D696782397E}" presName="spacer" presStyleCnt="0"/>
      <dgm:spPr/>
    </dgm:pt>
    <dgm:pt modelId="{52E63A02-89CD-45DA-A7FA-F078F17E2E4C}" type="pres">
      <dgm:prSet presAssocID="{D95052F5-E007-46C2-B86D-3E04B7675C23}" presName="comp" presStyleCnt="0"/>
      <dgm:spPr/>
    </dgm:pt>
    <dgm:pt modelId="{9B25319E-D502-451B-9DEF-C27B500D29CD}" type="pres">
      <dgm:prSet presAssocID="{D95052F5-E007-46C2-B86D-3E04B7675C23}" presName="box" presStyleLbl="node1" presStyleIdx="2" presStyleCnt="3"/>
      <dgm:spPr/>
      <dgm:t>
        <a:bodyPr/>
        <a:lstStyle/>
        <a:p>
          <a:endParaRPr lang="bg-BG"/>
        </a:p>
      </dgm:t>
    </dgm:pt>
    <dgm:pt modelId="{E45DCBD0-1D51-4005-8FD0-E85BD75E1EC5}" type="pres">
      <dgm:prSet presAssocID="{D95052F5-E007-46C2-B86D-3E04B7675C23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</dgm:pt>
    <dgm:pt modelId="{BB4B53AF-50E8-4A66-8BBA-DD208CD15404}" type="pres">
      <dgm:prSet presAssocID="{D95052F5-E007-46C2-B86D-3E04B7675C2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E255F56D-B27B-421E-9B4C-69F0C7567B0D}" type="presOf" srcId="{CE666E8B-6BEC-4E0D-BFFE-A9004244C0F2}" destId="{F30BC14E-0FA0-42D7-8C51-F0AF7B2CF955}" srcOrd="0" destOrd="0" presId="urn:microsoft.com/office/officeart/2005/8/layout/vList4"/>
    <dgm:cxn modelId="{FB508162-6346-4CD5-8629-69DB462EE934}" srcId="{B87DB0C7-F1C4-45AC-89D8-F9F922FE6576}" destId="{D95052F5-E007-46C2-B86D-3E04B7675C23}" srcOrd="2" destOrd="0" parTransId="{7D643831-9BB1-42D3-AB9D-CF47934E7BA5}" sibTransId="{61AB3B5E-452E-4173-8E5A-5BA629A38FBD}"/>
    <dgm:cxn modelId="{F6F23F62-174B-414B-802C-625E5AEF3BAC}" srcId="{D95052F5-E007-46C2-B86D-3E04B7675C23}" destId="{AF9368D3-D740-4E90-841E-ECC0350A5B0C}" srcOrd="0" destOrd="0" parTransId="{89FDAF57-EC96-4AC7-9498-D6A964EF7F94}" sibTransId="{67F1A3BC-601E-4AB2-8633-A1675BAF8C01}"/>
    <dgm:cxn modelId="{4AEC567F-F969-41AC-8A73-76AAF4A59701}" srcId="{B87DB0C7-F1C4-45AC-89D8-F9F922FE6576}" destId="{21249973-B5C5-481F-8156-9AD8AC8BC03F}" srcOrd="0" destOrd="0" parTransId="{2E60E7B5-6699-4CAB-AE51-358F4DC00AD2}" sibTransId="{E14846D6-4CED-48F1-A34B-2E3ED5DF8687}"/>
    <dgm:cxn modelId="{591873FB-93EC-4040-AE63-AF87266C45CD}" type="presOf" srcId="{AF9368D3-D740-4E90-841E-ECC0350A5B0C}" destId="{9B25319E-D502-451B-9DEF-C27B500D29CD}" srcOrd="0" destOrd="1" presId="urn:microsoft.com/office/officeart/2005/8/layout/vList4"/>
    <dgm:cxn modelId="{9DFB11A7-F398-4F7B-B4B6-FB2E7BB3A271}" type="presOf" srcId="{21249973-B5C5-481F-8156-9AD8AC8BC03F}" destId="{21BBCF5B-7AF4-4823-8CC7-96DD3055B9F6}" srcOrd="0" destOrd="0" presId="urn:microsoft.com/office/officeart/2005/8/layout/vList4"/>
    <dgm:cxn modelId="{35491E1F-7DD0-4FA7-BB29-629CF8D48345}" type="presOf" srcId="{AF9368D3-D740-4E90-841E-ECC0350A5B0C}" destId="{BB4B53AF-50E8-4A66-8BBA-DD208CD15404}" srcOrd="1" destOrd="1" presId="urn:microsoft.com/office/officeart/2005/8/layout/vList4"/>
    <dgm:cxn modelId="{F9FE5B39-6572-403D-A09C-650A127C3526}" type="presOf" srcId="{B87DB0C7-F1C4-45AC-89D8-F9F922FE6576}" destId="{7BCA9C40-F7A4-4D0F-9051-85FC1F866722}" srcOrd="0" destOrd="0" presId="urn:microsoft.com/office/officeart/2005/8/layout/vList4"/>
    <dgm:cxn modelId="{2581617C-509C-4B0A-8A23-6B6FBE1ED369}" type="presOf" srcId="{D95052F5-E007-46C2-B86D-3E04B7675C23}" destId="{9B25319E-D502-451B-9DEF-C27B500D29CD}" srcOrd="0" destOrd="0" presId="urn:microsoft.com/office/officeart/2005/8/layout/vList4"/>
    <dgm:cxn modelId="{AA1A7A93-03FE-4183-8CEA-0E82C1F7E2B5}" srcId="{B87DB0C7-F1C4-45AC-89D8-F9F922FE6576}" destId="{CE666E8B-6BEC-4E0D-BFFE-A9004244C0F2}" srcOrd="1" destOrd="0" parTransId="{AC80159D-7EDD-487A-A31B-9209AA72B38C}" sibTransId="{BDC10547-F458-4253-8D84-6D696782397E}"/>
    <dgm:cxn modelId="{5DCD3E78-031D-433D-BCF2-3279D0081A2C}" type="presOf" srcId="{D95052F5-E007-46C2-B86D-3E04B7675C23}" destId="{BB4B53AF-50E8-4A66-8BBA-DD208CD15404}" srcOrd="1" destOrd="0" presId="urn:microsoft.com/office/officeart/2005/8/layout/vList4"/>
    <dgm:cxn modelId="{40C2F9DD-F39C-44E5-AD8D-EF5A88B00D8A}" type="presOf" srcId="{21249973-B5C5-481F-8156-9AD8AC8BC03F}" destId="{F0D89BBE-5C3E-47BB-A443-7538538F4BB8}" srcOrd="1" destOrd="0" presId="urn:microsoft.com/office/officeart/2005/8/layout/vList4"/>
    <dgm:cxn modelId="{443633CF-5D16-4BF5-AC89-71624EA8D420}" type="presOf" srcId="{CE666E8B-6BEC-4E0D-BFFE-A9004244C0F2}" destId="{14A95A0C-582F-4611-AF90-F8226F5873C6}" srcOrd="1" destOrd="0" presId="urn:microsoft.com/office/officeart/2005/8/layout/vList4"/>
    <dgm:cxn modelId="{8CE76259-E910-411F-A00B-606A083FD136}" type="presParOf" srcId="{7BCA9C40-F7A4-4D0F-9051-85FC1F866722}" destId="{A24DE214-FCA7-4959-A1FF-DE471789C5CA}" srcOrd="0" destOrd="0" presId="urn:microsoft.com/office/officeart/2005/8/layout/vList4"/>
    <dgm:cxn modelId="{FB40DD11-CF9E-436C-892D-DF5D6B039B59}" type="presParOf" srcId="{A24DE214-FCA7-4959-A1FF-DE471789C5CA}" destId="{21BBCF5B-7AF4-4823-8CC7-96DD3055B9F6}" srcOrd="0" destOrd="0" presId="urn:microsoft.com/office/officeart/2005/8/layout/vList4"/>
    <dgm:cxn modelId="{78670576-DE68-4F14-8004-E8DD710EE104}" type="presParOf" srcId="{A24DE214-FCA7-4959-A1FF-DE471789C5CA}" destId="{3EA0766C-2AF8-4810-9F1B-111F61E17570}" srcOrd="1" destOrd="0" presId="urn:microsoft.com/office/officeart/2005/8/layout/vList4"/>
    <dgm:cxn modelId="{0E8CFCD3-3DF3-489C-B386-EA8DF750F573}" type="presParOf" srcId="{A24DE214-FCA7-4959-A1FF-DE471789C5CA}" destId="{F0D89BBE-5C3E-47BB-A443-7538538F4BB8}" srcOrd="2" destOrd="0" presId="urn:microsoft.com/office/officeart/2005/8/layout/vList4"/>
    <dgm:cxn modelId="{F62FD090-1401-47FE-8301-4B42F83064D8}" type="presParOf" srcId="{7BCA9C40-F7A4-4D0F-9051-85FC1F866722}" destId="{63C53842-EA0E-4109-B2E4-88119BFD1810}" srcOrd="1" destOrd="0" presId="urn:microsoft.com/office/officeart/2005/8/layout/vList4"/>
    <dgm:cxn modelId="{1B02D670-0204-4838-AC9E-C69E44CC801B}" type="presParOf" srcId="{7BCA9C40-F7A4-4D0F-9051-85FC1F866722}" destId="{89F644E5-3D3F-43AA-BD69-14A490160C23}" srcOrd="2" destOrd="0" presId="urn:microsoft.com/office/officeart/2005/8/layout/vList4"/>
    <dgm:cxn modelId="{0C13E98B-F4FA-4207-B122-BE7BF365B146}" type="presParOf" srcId="{89F644E5-3D3F-43AA-BD69-14A490160C23}" destId="{F30BC14E-0FA0-42D7-8C51-F0AF7B2CF955}" srcOrd="0" destOrd="0" presId="urn:microsoft.com/office/officeart/2005/8/layout/vList4"/>
    <dgm:cxn modelId="{D2958F07-B10B-497D-9DE5-FCE3605E120D}" type="presParOf" srcId="{89F644E5-3D3F-43AA-BD69-14A490160C23}" destId="{CA43BA96-2089-4F2D-944B-FE12E9A08E77}" srcOrd="1" destOrd="0" presId="urn:microsoft.com/office/officeart/2005/8/layout/vList4"/>
    <dgm:cxn modelId="{E0E5EC91-3831-41CD-8A7F-BFAC1B4A42F1}" type="presParOf" srcId="{89F644E5-3D3F-43AA-BD69-14A490160C23}" destId="{14A95A0C-582F-4611-AF90-F8226F5873C6}" srcOrd="2" destOrd="0" presId="urn:microsoft.com/office/officeart/2005/8/layout/vList4"/>
    <dgm:cxn modelId="{8B403066-7EA9-41F1-B646-B64B869534AF}" type="presParOf" srcId="{7BCA9C40-F7A4-4D0F-9051-85FC1F866722}" destId="{4C06C453-1936-4EC4-B4DF-3BAF74858453}" srcOrd="3" destOrd="0" presId="urn:microsoft.com/office/officeart/2005/8/layout/vList4"/>
    <dgm:cxn modelId="{D9395CB7-797B-4AA5-BBAF-43DB16FC77FB}" type="presParOf" srcId="{7BCA9C40-F7A4-4D0F-9051-85FC1F866722}" destId="{52E63A02-89CD-45DA-A7FA-F078F17E2E4C}" srcOrd="4" destOrd="0" presId="urn:microsoft.com/office/officeart/2005/8/layout/vList4"/>
    <dgm:cxn modelId="{816073F7-B8B7-43DF-8F2F-5007FCCD41CC}" type="presParOf" srcId="{52E63A02-89CD-45DA-A7FA-F078F17E2E4C}" destId="{9B25319E-D502-451B-9DEF-C27B500D29CD}" srcOrd="0" destOrd="0" presId="urn:microsoft.com/office/officeart/2005/8/layout/vList4"/>
    <dgm:cxn modelId="{69021655-5668-42DD-B9AC-C7C808652C89}" type="presParOf" srcId="{52E63A02-89CD-45DA-A7FA-F078F17E2E4C}" destId="{E45DCBD0-1D51-4005-8FD0-E85BD75E1EC5}" srcOrd="1" destOrd="0" presId="urn:microsoft.com/office/officeart/2005/8/layout/vList4"/>
    <dgm:cxn modelId="{A687694F-7FA3-4724-88FF-1675FC7F0F90}" type="presParOf" srcId="{52E63A02-89CD-45DA-A7FA-F078F17E2E4C}" destId="{BB4B53AF-50E8-4A66-8BBA-DD208CD154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7DB0C7-F1C4-45AC-89D8-F9F922FE657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21249973-B5C5-481F-8156-9AD8AC8BC03F}">
      <dgm:prSet phldrT="[Текст]" custT="1"/>
      <dgm:spPr/>
      <dgm:t>
        <a:bodyPr/>
        <a:lstStyle/>
        <a:p>
          <a:r>
            <a:rPr lang="bg-BG" sz="1400" b="1" dirty="0" smtClean="0"/>
            <a:t>„Създаване на звено „Център за услуги в домашна среда“ към Домашен социален патронаж - Благоевград за предоставяне на интегрирани социални услуги за лица над трудоспособна възраст и лица в неравностойно положение“, ОП „Развитие на човешките ресурси“ 2014-2020 г.</a:t>
          </a:r>
          <a:endParaRPr lang="bg-BG" sz="1400" dirty="0" smtClean="0"/>
        </a:p>
        <a:p>
          <a:r>
            <a:rPr lang="bg-BG" sz="1400" b="0" dirty="0" smtClean="0"/>
            <a:t>Стойност на проекта: 496 821.60 лв.</a:t>
          </a:r>
          <a:endParaRPr lang="bg-BG" sz="1400" b="0" dirty="0"/>
        </a:p>
      </dgm:t>
    </dgm:pt>
    <dgm:pt modelId="{2E60E7B5-6699-4CAB-AE51-358F4DC00AD2}" type="parTrans" cxnId="{4AEC567F-F969-41AC-8A73-76AAF4A59701}">
      <dgm:prSet/>
      <dgm:spPr/>
      <dgm:t>
        <a:bodyPr/>
        <a:lstStyle/>
        <a:p>
          <a:endParaRPr lang="bg-BG"/>
        </a:p>
      </dgm:t>
    </dgm:pt>
    <dgm:pt modelId="{E14846D6-4CED-48F1-A34B-2E3ED5DF8687}" type="sibTrans" cxnId="{4AEC567F-F969-41AC-8A73-76AAF4A59701}">
      <dgm:prSet/>
      <dgm:spPr/>
      <dgm:t>
        <a:bodyPr/>
        <a:lstStyle/>
        <a:p>
          <a:endParaRPr lang="bg-BG"/>
        </a:p>
      </dgm:t>
    </dgm:pt>
    <dgm:pt modelId="{D95052F5-E007-46C2-B86D-3E04B7675C23}">
      <dgm:prSet phldrT="[Текст]" custT="1"/>
      <dgm:spPr/>
      <dgm:t>
        <a:bodyPr/>
        <a:lstStyle/>
        <a:p>
          <a:pPr algn="just"/>
          <a:r>
            <a:rPr lang="bg-BG" sz="1400" b="1" dirty="0" smtClean="0"/>
            <a:t>„Проектиране и изграждане на допълнителна инфраструктура/ инсталация за предварително третиране на битови отпадъци и </a:t>
          </a:r>
          <a:r>
            <a:rPr lang="bg-BG" sz="1400" b="1" dirty="0" err="1" smtClean="0"/>
            <a:t>компостираща</a:t>
          </a:r>
          <a:r>
            <a:rPr lang="bg-BG" sz="1400" b="1" dirty="0" smtClean="0"/>
            <a:t> инсталация за разделно събрани </a:t>
          </a:r>
          <a:r>
            <a:rPr lang="bg-BG" sz="1400" b="1" dirty="0" err="1" smtClean="0"/>
            <a:t>биоразградими</a:t>
          </a:r>
          <a:r>
            <a:rPr lang="bg-BG" sz="1400" b="1" dirty="0" smtClean="0"/>
            <a:t> и/или зелени отпадъци/ за развитие на регионалната система за управление на отпадъците на регион Благоевград, включващ общини Благоевград, Симитли, Рила, Кочериново“, ОП „Околна среда“ 2014-2020 г.</a:t>
          </a:r>
          <a:endParaRPr lang="bg-BG" sz="1400" dirty="0" smtClean="0"/>
        </a:p>
        <a:p>
          <a:pPr algn="just"/>
          <a:r>
            <a:rPr lang="bg-BG" sz="1400" b="0" dirty="0" smtClean="0"/>
            <a:t>Стойност на проекта: 11 945 990.08 лв. </a:t>
          </a:r>
          <a:endParaRPr lang="bg-BG" sz="1400" b="0" dirty="0"/>
        </a:p>
      </dgm:t>
    </dgm:pt>
    <dgm:pt modelId="{7D643831-9BB1-42D3-AB9D-CF47934E7BA5}" type="parTrans" cxnId="{FB508162-6346-4CD5-8629-69DB462EE934}">
      <dgm:prSet/>
      <dgm:spPr/>
      <dgm:t>
        <a:bodyPr/>
        <a:lstStyle/>
        <a:p>
          <a:endParaRPr lang="bg-BG"/>
        </a:p>
      </dgm:t>
    </dgm:pt>
    <dgm:pt modelId="{61AB3B5E-452E-4173-8E5A-5BA629A38FBD}" type="sibTrans" cxnId="{FB508162-6346-4CD5-8629-69DB462EE934}">
      <dgm:prSet/>
      <dgm:spPr/>
      <dgm:t>
        <a:bodyPr/>
        <a:lstStyle/>
        <a:p>
          <a:endParaRPr lang="bg-BG"/>
        </a:p>
      </dgm:t>
    </dgm:pt>
    <dgm:pt modelId="{AF9368D3-D740-4E90-841E-ECC0350A5B0C}">
      <dgm:prSet phldrT="[Текст]"/>
      <dgm:spPr/>
      <dgm:t>
        <a:bodyPr/>
        <a:lstStyle/>
        <a:p>
          <a:pPr algn="l"/>
          <a:endParaRPr lang="bg-BG" sz="800" dirty="0"/>
        </a:p>
      </dgm:t>
    </dgm:pt>
    <dgm:pt modelId="{89FDAF57-EC96-4AC7-9498-D6A964EF7F94}" type="parTrans" cxnId="{F6F23F62-174B-414B-802C-625E5AEF3BAC}">
      <dgm:prSet/>
      <dgm:spPr/>
      <dgm:t>
        <a:bodyPr/>
        <a:lstStyle/>
        <a:p>
          <a:endParaRPr lang="bg-BG"/>
        </a:p>
      </dgm:t>
    </dgm:pt>
    <dgm:pt modelId="{67F1A3BC-601E-4AB2-8633-A1675BAF8C01}" type="sibTrans" cxnId="{F6F23F62-174B-414B-802C-625E5AEF3BAC}">
      <dgm:prSet/>
      <dgm:spPr/>
      <dgm:t>
        <a:bodyPr/>
        <a:lstStyle/>
        <a:p>
          <a:endParaRPr lang="bg-BG"/>
        </a:p>
      </dgm:t>
    </dgm:pt>
    <dgm:pt modelId="{CE666E8B-6BEC-4E0D-BFFE-A9004244C0F2}">
      <dgm:prSet phldrT="[Текст]" custT="1"/>
      <dgm:spPr/>
      <dgm:t>
        <a:bodyPr/>
        <a:lstStyle/>
        <a:p>
          <a:r>
            <a:rPr lang="bg-BG" sz="1400" b="1" dirty="0" smtClean="0"/>
            <a:t>„Актуализация на програмата за качеството на атмосферния въздух на територията на Община Благоевград“, ОП „Околна среда“ 2014-2020 г.</a:t>
          </a:r>
          <a:endParaRPr lang="bg-BG" sz="1400" dirty="0" smtClean="0"/>
        </a:p>
        <a:p>
          <a:r>
            <a:rPr lang="bg-BG" sz="1400" b="0" dirty="0" smtClean="0"/>
            <a:t>Стойност на проекта: 94 238.99 лв.</a:t>
          </a:r>
        </a:p>
        <a:p>
          <a:endParaRPr lang="bg-BG" sz="1000" dirty="0"/>
        </a:p>
      </dgm:t>
    </dgm:pt>
    <dgm:pt modelId="{BDC10547-F458-4253-8D84-6D696782397E}" type="sibTrans" cxnId="{AA1A7A93-03FE-4183-8CEA-0E82C1F7E2B5}">
      <dgm:prSet/>
      <dgm:spPr/>
      <dgm:t>
        <a:bodyPr/>
        <a:lstStyle/>
        <a:p>
          <a:endParaRPr lang="bg-BG"/>
        </a:p>
      </dgm:t>
    </dgm:pt>
    <dgm:pt modelId="{AC80159D-7EDD-487A-A31B-9209AA72B38C}" type="parTrans" cxnId="{AA1A7A93-03FE-4183-8CEA-0E82C1F7E2B5}">
      <dgm:prSet/>
      <dgm:spPr/>
      <dgm:t>
        <a:bodyPr/>
        <a:lstStyle/>
        <a:p>
          <a:endParaRPr lang="bg-BG"/>
        </a:p>
      </dgm:t>
    </dgm:pt>
    <dgm:pt modelId="{7BCA9C40-F7A4-4D0F-9051-85FC1F866722}" type="pres">
      <dgm:prSet presAssocID="{B87DB0C7-F1C4-45AC-89D8-F9F922FE65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24DE214-FCA7-4959-A1FF-DE471789C5CA}" type="pres">
      <dgm:prSet presAssocID="{21249973-B5C5-481F-8156-9AD8AC8BC03F}" presName="comp" presStyleCnt="0"/>
      <dgm:spPr/>
    </dgm:pt>
    <dgm:pt modelId="{21BBCF5B-7AF4-4823-8CC7-96DD3055B9F6}" type="pres">
      <dgm:prSet presAssocID="{21249973-B5C5-481F-8156-9AD8AC8BC03F}" presName="box" presStyleLbl="node1" presStyleIdx="0" presStyleCnt="3" custScaleY="119611" custLinFactNeighborX="388" custLinFactNeighborY="6912"/>
      <dgm:spPr/>
      <dgm:t>
        <a:bodyPr/>
        <a:lstStyle/>
        <a:p>
          <a:endParaRPr lang="bg-BG"/>
        </a:p>
      </dgm:t>
    </dgm:pt>
    <dgm:pt modelId="{3EA0766C-2AF8-4810-9F1B-111F61E17570}" type="pres">
      <dgm:prSet presAssocID="{21249973-B5C5-481F-8156-9AD8AC8BC03F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  <dgm:t>
        <a:bodyPr/>
        <a:lstStyle/>
        <a:p>
          <a:endParaRPr lang="bg-BG"/>
        </a:p>
      </dgm:t>
    </dgm:pt>
    <dgm:pt modelId="{F0D89BBE-5C3E-47BB-A443-7538538F4BB8}" type="pres">
      <dgm:prSet presAssocID="{21249973-B5C5-481F-8156-9AD8AC8BC03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3C53842-EA0E-4109-B2E4-88119BFD1810}" type="pres">
      <dgm:prSet presAssocID="{E14846D6-4CED-48F1-A34B-2E3ED5DF8687}" presName="spacer" presStyleCnt="0"/>
      <dgm:spPr/>
    </dgm:pt>
    <dgm:pt modelId="{89F644E5-3D3F-43AA-BD69-14A490160C23}" type="pres">
      <dgm:prSet presAssocID="{CE666E8B-6BEC-4E0D-BFFE-A9004244C0F2}" presName="comp" presStyleCnt="0"/>
      <dgm:spPr/>
    </dgm:pt>
    <dgm:pt modelId="{F30BC14E-0FA0-42D7-8C51-F0AF7B2CF955}" type="pres">
      <dgm:prSet presAssocID="{CE666E8B-6BEC-4E0D-BFFE-A9004244C0F2}" presName="box" presStyleLbl="node1" presStyleIdx="1" presStyleCnt="3"/>
      <dgm:spPr/>
      <dgm:t>
        <a:bodyPr/>
        <a:lstStyle/>
        <a:p>
          <a:endParaRPr lang="bg-BG"/>
        </a:p>
      </dgm:t>
    </dgm:pt>
    <dgm:pt modelId="{CA43BA96-2089-4F2D-944B-FE12E9A08E77}" type="pres">
      <dgm:prSet presAssocID="{CE666E8B-6BEC-4E0D-BFFE-A9004244C0F2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  <dgm:t>
        <a:bodyPr/>
        <a:lstStyle/>
        <a:p>
          <a:endParaRPr lang="bg-BG"/>
        </a:p>
      </dgm:t>
    </dgm:pt>
    <dgm:pt modelId="{14A95A0C-582F-4611-AF90-F8226F5873C6}" type="pres">
      <dgm:prSet presAssocID="{CE666E8B-6BEC-4E0D-BFFE-A9004244C0F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C06C453-1936-4EC4-B4DF-3BAF74858453}" type="pres">
      <dgm:prSet presAssocID="{BDC10547-F458-4253-8D84-6D696782397E}" presName="spacer" presStyleCnt="0"/>
      <dgm:spPr/>
    </dgm:pt>
    <dgm:pt modelId="{52E63A02-89CD-45DA-A7FA-F078F17E2E4C}" type="pres">
      <dgm:prSet presAssocID="{D95052F5-E007-46C2-B86D-3E04B7675C23}" presName="comp" presStyleCnt="0"/>
      <dgm:spPr/>
    </dgm:pt>
    <dgm:pt modelId="{9B25319E-D502-451B-9DEF-C27B500D29CD}" type="pres">
      <dgm:prSet presAssocID="{D95052F5-E007-46C2-B86D-3E04B7675C23}" presName="box" presStyleLbl="node1" presStyleIdx="2" presStyleCnt="3" custScaleY="168603"/>
      <dgm:spPr/>
      <dgm:t>
        <a:bodyPr/>
        <a:lstStyle/>
        <a:p>
          <a:endParaRPr lang="bg-BG"/>
        </a:p>
      </dgm:t>
    </dgm:pt>
    <dgm:pt modelId="{E45DCBD0-1D51-4005-8FD0-E85BD75E1EC5}" type="pres">
      <dgm:prSet presAssocID="{D95052F5-E007-46C2-B86D-3E04B7675C23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bg-BG"/>
        </a:p>
      </dgm:t>
    </dgm:pt>
    <dgm:pt modelId="{BB4B53AF-50E8-4A66-8BBA-DD208CD15404}" type="pres">
      <dgm:prSet presAssocID="{D95052F5-E007-46C2-B86D-3E04B7675C2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FB508162-6346-4CD5-8629-69DB462EE934}" srcId="{B87DB0C7-F1C4-45AC-89D8-F9F922FE6576}" destId="{D95052F5-E007-46C2-B86D-3E04B7675C23}" srcOrd="2" destOrd="0" parTransId="{7D643831-9BB1-42D3-AB9D-CF47934E7BA5}" sibTransId="{61AB3B5E-452E-4173-8E5A-5BA629A38FBD}"/>
    <dgm:cxn modelId="{19D1B5CA-4D65-417D-AB8B-88772CFCD188}" type="presOf" srcId="{CE666E8B-6BEC-4E0D-BFFE-A9004244C0F2}" destId="{14A95A0C-582F-4611-AF90-F8226F5873C6}" srcOrd="1" destOrd="0" presId="urn:microsoft.com/office/officeart/2005/8/layout/vList4"/>
    <dgm:cxn modelId="{F6F23F62-174B-414B-802C-625E5AEF3BAC}" srcId="{D95052F5-E007-46C2-B86D-3E04B7675C23}" destId="{AF9368D3-D740-4E90-841E-ECC0350A5B0C}" srcOrd="0" destOrd="0" parTransId="{89FDAF57-EC96-4AC7-9498-D6A964EF7F94}" sibTransId="{67F1A3BC-601E-4AB2-8633-A1675BAF8C01}"/>
    <dgm:cxn modelId="{4AEC567F-F969-41AC-8A73-76AAF4A59701}" srcId="{B87DB0C7-F1C4-45AC-89D8-F9F922FE6576}" destId="{21249973-B5C5-481F-8156-9AD8AC8BC03F}" srcOrd="0" destOrd="0" parTransId="{2E60E7B5-6699-4CAB-AE51-358F4DC00AD2}" sibTransId="{E14846D6-4CED-48F1-A34B-2E3ED5DF8687}"/>
    <dgm:cxn modelId="{4B2FB99B-12F6-48FA-957F-3DC0CD900B94}" type="presOf" srcId="{21249973-B5C5-481F-8156-9AD8AC8BC03F}" destId="{21BBCF5B-7AF4-4823-8CC7-96DD3055B9F6}" srcOrd="0" destOrd="0" presId="urn:microsoft.com/office/officeart/2005/8/layout/vList4"/>
    <dgm:cxn modelId="{F172F8B5-B7E4-4BE2-8716-27762EF57C15}" type="presOf" srcId="{CE666E8B-6BEC-4E0D-BFFE-A9004244C0F2}" destId="{F30BC14E-0FA0-42D7-8C51-F0AF7B2CF955}" srcOrd="0" destOrd="0" presId="urn:microsoft.com/office/officeart/2005/8/layout/vList4"/>
    <dgm:cxn modelId="{AA1A7A93-03FE-4183-8CEA-0E82C1F7E2B5}" srcId="{B87DB0C7-F1C4-45AC-89D8-F9F922FE6576}" destId="{CE666E8B-6BEC-4E0D-BFFE-A9004244C0F2}" srcOrd="1" destOrd="0" parTransId="{AC80159D-7EDD-487A-A31B-9209AA72B38C}" sibTransId="{BDC10547-F458-4253-8D84-6D696782397E}"/>
    <dgm:cxn modelId="{C61C447F-0ABD-496B-B158-A07C20DB8796}" type="presOf" srcId="{B87DB0C7-F1C4-45AC-89D8-F9F922FE6576}" destId="{7BCA9C40-F7A4-4D0F-9051-85FC1F866722}" srcOrd="0" destOrd="0" presId="urn:microsoft.com/office/officeart/2005/8/layout/vList4"/>
    <dgm:cxn modelId="{D0113F9F-CD28-4D6F-8DB7-BD0391DDDAB7}" type="presOf" srcId="{21249973-B5C5-481F-8156-9AD8AC8BC03F}" destId="{F0D89BBE-5C3E-47BB-A443-7538538F4BB8}" srcOrd="1" destOrd="0" presId="urn:microsoft.com/office/officeart/2005/8/layout/vList4"/>
    <dgm:cxn modelId="{E9245E34-506E-4FE6-BB2F-83671794A4DD}" type="presOf" srcId="{D95052F5-E007-46C2-B86D-3E04B7675C23}" destId="{9B25319E-D502-451B-9DEF-C27B500D29CD}" srcOrd="0" destOrd="0" presId="urn:microsoft.com/office/officeart/2005/8/layout/vList4"/>
    <dgm:cxn modelId="{B64F71CA-9BA6-4DE4-AE78-F63228568972}" type="presOf" srcId="{D95052F5-E007-46C2-B86D-3E04B7675C23}" destId="{BB4B53AF-50E8-4A66-8BBA-DD208CD15404}" srcOrd="1" destOrd="0" presId="urn:microsoft.com/office/officeart/2005/8/layout/vList4"/>
    <dgm:cxn modelId="{B41A483A-7420-4097-8CB1-47466E87DBCC}" type="presOf" srcId="{AF9368D3-D740-4E90-841E-ECC0350A5B0C}" destId="{BB4B53AF-50E8-4A66-8BBA-DD208CD15404}" srcOrd="1" destOrd="1" presId="urn:microsoft.com/office/officeart/2005/8/layout/vList4"/>
    <dgm:cxn modelId="{754DFA34-BB47-400D-B89A-3D1F57783614}" type="presOf" srcId="{AF9368D3-D740-4E90-841E-ECC0350A5B0C}" destId="{9B25319E-D502-451B-9DEF-C27B500D29CD}" srcOrd="0" destOrd="1" presId="urn:microsoft.com/office/officeart/2005/8/layout/vList4"/>
    <dgm:cxn modelId="{D201CC4B-3D04-4A84-8A49-0AEE1932CA05}" type="presParOf" srcId="{7BCA9C40-F7A4-4D0F-9051-85FC1F866722}" destId="{A24DE214-FCA7-4959-A1FF-DE471789C5CA}" srcOrd="0" destOrd="0" presId="urn:microsoft.com/office/officeart/2005/8/layout/vList4"/>
    <dgm:cxn modelId="{CC1244B3-8821-472E-ABDC-D64B17974836}" type="presParOf" srcId="{A24DE214-FCA7-4959-A1FF-DE471789C5CA}" destId="{21BBCF5B-7AF4-4823-8CC7-96DD3055B9F6}" srcOrd="0" destOrd="0" presId="urn:microsoft.com/office/officeart/2005/8/layout/vList4"/>
    <dgm:cxn modelId="{5CAB9109-26DA-4285-A369-BE582515FEDF}" type="presParOf" srcId="{A24DE214-FCA7-4959-A1FF-DE471789C5CA}" destId="{3EA0766C-2AF8-4810-9F1B-111F61E17570}" srcOrd="1" destOrd="0" presId="urn:microsoft.com/office/officeart/2005/8/layout/vList4"/>
    <dgm:cxn modelId="{6BC325B2-8831-4BAE-997E-1717006B5E83}" type="presParOf" srcId="{A24DE214-FCA7-4959-A1FF-DE471789C5CA}" destId="{F0D89BBE-5C3E-47BB-A443-7538538F4BB8}" srcOrd="2" destOrd="0" presId="urn:microsoft.com/office/officeart/2005/8/layout/vList4"/>
    <dgm:cxn modelId="{6D64EA3B-3391-4E93-9CE7-30A83A6D6947}" type="presParOf" srcId="{7BCA9C40-F7A4-4D0F-9051-85FC1F866722}" destId="{63C53842-EA0E-4109-B2E4-88119BFD1810}" srcOrd="1" destOrd="0" presId="urn:microsoft.com/office/officeart/2005/8/layout/vList4"/>
    <dgm:cxn modelId="{DEF18E9D-545A-4130-AACC-8F975DDA9583}" type="presParOf" srcId="{7BCA9C40-F7A4-4D0F-9051-85FC1F866722}" destId="{89F644E5-3D3F-43AA-BD69-14A490160C23}" srcOrd="2" destOrd="0" presId="urn:microsoft.com/office/officeart/2005/8/layout/vList4"/>
    <dgm:cxn modelId="{D5BE82EE-FAE7-49F8-952E-D27A7330191E}" type="presParOf" srcId="{89F644E5-3D3F-43AA-BD69-14A490160C23}" destId="{F30BC14E-0FA0-42D7-8C51-F0AF7B2CF955}" srcOrd="0" destOrd="0" presId="urn:microsoft.com/office/officeart/2005/8/layout/vList4"/>
    <dgm:cxn modelId="{FB494C85-8464-4444-A350-1E52E708D0E6}" type="presParOf" srcId="{89F644E5-3D3F-43AA-BD69-14A490160C23}" destId="{CA43BA96-2089-4F2D-944B-FE12E9A08E77}" srcOrd="1" destOrd="0" presId="urn:microsoft.com/office/officeart/2005/8/layout/vList4"/>
    <dgm:cxn modelId="{99C204B9-0C41-47ED-816A-6A0431DC86AD}" type="presParOf" srcId="{89F644E5-3D3F-43AA-BD69-14A490160C23}" destId="{14A95A0C-582F-4611-AF90-F8226F5873C6}" srcOrd="2" destOrd="0" presId="urn:microsoft.com/office/officeart/2005/8/layout/vList4"/>
    <dgm:cxn modelId="{BCBEE786-84AF-426D-BBF3-A01871164B1E}" type="presParOf" srcId="{7BCA9C40-F7A4-4D0F-9051-85FC1F866722}" destId="{4C06C453-1936-4EC4-B4DF-3BAF74858453}" srcOrd="3" destOrd="0" presId="urn:microsoft.com/office/officeart/2005/8/layout/vList4"/>
    <dgm:cxn modelId="{D1C23238-B06B-424B-8BB0-F85B930505BB}" type="presParOf" srcId="{7BCA9C40-F7A4-4D0F-9051-85FC1F866722}" destId="{52E63A02-89CD-45DA-A7FA-F078F17E2E4C}" srcOrd="4" destOrd="0" presId="urn:microsoft.com/office/officeart/2005/8/layout/vList4"/>
    <dgm:cxn modelId="{2AD58B83-53A0-4040-8405-8BE863CB7CC4}" type="presParOf" srcId="{52E63A02-89CD-45DA-A7FA-F078F17E2E4C}" destId="{9B25319E-D502-451B-9DEF-C27B500D29CD}" srcOrd="0" destOrd="0" presId="urn:microsoft.com/office/officeart/2005/8/layout/vList4"/>
    <dgm:cxn modelId="{327CB7AF-27E1-488C-B5FF-C5660378263A}" type="presParOf" srcId="{52E63A02-89CD-45DA-A7FA-F078F17E2E4C}" destId="{E45DCBD0-1D51-4005-8FD0-E85BD75E1EC5}" srcOrd="1" destOrd="0" presId="urn:microsoft.com/office/officeart/2005/8/layout/vList4"/>
    <dgm:cxn modelId="{1F3EE6B2-DA81-40FB-8121-838456485149}" type="presParOf" srcId="{52E63A02-89CD-45DA-A7FA-F078F17E2E4C}" destId="{BB4B53AF-50E8-4A66-8BBA-DD208CD154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87DB0C7-F1C4-45AC-89D8-F9F922FE657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21249973-B5C5-481F-8156-9AD8AC8BC03F}">
      <dgm:prSet phldrT="[Текст]" custT="1"/>
      <dgm:spPr/>
      <dgm:t>
        <a:bodyPr/>
        <a:lstStyle/>
        <a:p>
          <a:r>
            <a:rPr lang="bg-BG" sz="1400" b="1" dirty="0" smtClean="0"/>
            <a:t>„Проектиране и изграждане на анаеробна инсталация за разделно събрани </a:t>
          </a:r>
          <a:r>
            <a:rPr lang="bg-BG" sz="1400" b="1" dirty="0" err="1" smtClean="0"/>
            <a:t>биоразградими</a:t>
          </a:r>
          <a:r>
            <a:rPr lang="bg-BG" sz="1400" b="1" dirty="0" smtClean="0"/>
            <a:t> отпадъци за Регионална система за управление на отпадъците на Регион Благоевград“, ОП „Околна среда“ 2014-2020 г.</a:t>
          </a:r>
          <a:endParaRPr lang="bg-BG" sz="1400" dirty="0" smtClean="0"/>
        </a:p>
        <a:p>
          <a:r>
            <a:rPr lang="bg-BG" sz="1400" b="0" dirty="0" smtClean="0"/>
            <a:t>Стойност на проекта: 36 444 472.00 лв. </a:t>
          </a:r>
          <a:endParaRPr lang="bg-BG" sz="1400" b="0" dirty="0"/>
        </a:p>
      </dgm:t>
    </dgm:pt>
    <dgm:pt modelId="{2E60E7B5-6699-4CAB-AE51-358F4DC00AD2}" type="parTrans" cxnId="{4AEC567F-F969-41AC-8A73-76AAF4A59701}">
      <dgm:prSet/>
      <dgm:spPr/>
      <dgm:t>
        <a:bodyPr/>
        <a:lstStyle/>
        <a:p>
          <a:endParaRPr lang="bg-BG"/>
        </a:p>
      </dgm:t>
    </dgm:pt>
    <dgm:pt modelId="{E14846D6-4CED-48F1-A34B-2E3ED5DF8687}" type="sibTrans" cxnId="{4AEC567F-F969-41AC-8A73-76AAF4A59701}">
      <dgm:prSet/>
      <dgm:spPr/>
      <dgm:t>
        <a:bodyPr/>
        <a:lstStyle/>
        <a:p>
          <a:endParaRPr lang="bg-BG"/>
        </a:p>
      </dgm:t>
    </dgm:pt>
    <dgm:pt modelId="{CE666E8B-6BEC-4E0D-BFFE-A9004244C0F2}">
      <dgm:prSet phldrT="[Текст]" custT="1"/>
      <dgm:spPr/>
      <dgm:t>
        <a:bodyPr/>
        <a:lstStyle/>
        <a:p>
          <a:r>
            <a:rPr lang="bg-BG" sz="1400" b="1" dirty="0" smtClean="0"/>
            <a:t>„Приеми ме 2015“, ОП „Развитие на човешките ресурси“ 2014-2020 г. – продължение на проект „И аз имам семейство“. </a:t>
          </a:r>
          <a:endParaRPr lang="bg-BG" sz="1400" dirty="0" smtClean="0"/>
        </a:p>
        <a:p>
          <a:r>
            <a:rPr lang="bg-BG" sz="1400" dirty="0" smtClean="0"/>
            <a:t>Проектът координира дейностите на областно ниво по предоставяне на социалната услуга „Приемна грижа“.</a:t>
          </a:r>
          <a:endParaRPr lang="bg-BG" sz="1400" dirty="0"/>
        </a:p>
      </dgm:t>
    </dgm:pt>
    <dgm:pt modelId="{AC80159D-7EDD-487A-A31B-9209AA72B38C}" type="parTrans" cxnId="{AA1A7A93-03FE-4183-8CEA-0E82C1F7E2B5}">
      <dgm:prSet/>
      <dgm:spPr/>
      <dgm:t>
        <a:bodyPr/>
        <a:lstStyle/>
        <a:p>
          <a:endParaRPr lang="bg-BG"/>
        </a:p>
      </dgm:t>
    </dgm:pt>
    <dgm:pt modelId="{BDC10547-F458-4253-8D84-6D696782397E}" type="sibTrans" cxnId="{AA1A7A93-03FE-4183-8CEA-0E82C1F7E2B5}">
      <dgm:prSet/>
      <dgm:spPr/>
      <dgm:t>
        <a:bodyPr/>
        <a:lstStyle/>
        <a:p>
          <a:endParaRPr lang="bg-BG"/>
        </a:p>
      </dgm:t>
    </dgm:pt>
    <dgm:pt modelId="{D95052F5-E007-46C2-B86D-3E04B7675C23}">
      <dgm:prSet phldrT="[Текст]" custT="1"/>
      <dgm:spPr/>
      <dgm:t>
        <a:bodyPr/>
        <a:lstStyle/>
        <a:p>
          <a:r>
            <a:rPr lang="bg-BG" sz="1400" b="1" dirty="0" smtClean="0"/>
            <a:t>„КУЛТУРА БЕЗ ГРАНИЦИ“ „Интегриране на трансграничното значение на историческите и археологически ценности на България и Гърция в една устойчива тематична туристическа дестинация”, Програмата за трансгранично сътрудничество ИНТЕРРЕГ V-A Гърция-България 2014- 2020.</a:t>
          </a:r>
          <a:endParaRPr lang="bg-BG" sz="1400" dirty="0" smtClean="0"/>
        </a:p>
        <a:p>
          <a:r>
            <a:rPr lang="bg-BG" sz="1400" b="0" dirty="0" smtClean="0"/>
            <a:t>Стойност на проекта: 1 316 886.00 евро</a:t>
          </a:r>
        </a:p>
        <a:p>
          <a:r>
            <a:rPr lang="bg-BG" sz="1400" b="0" dirty="0" smtClean="0"/>
            <a:t>Бюджет на Община Благоевград: 193 941.00 евро</a:t>
          </a:r>
          <a:endParaRPr lang="bg-BG" sz="1400" b="0" dirty="0"/>
        </a:p>
      </dgm:t>
    </dgm:pt>
    <dgm:pt modelId="{7D643831-9BB1-42D3-AB9D-CF47934E7BA5}" type="parTrans" cxnId="{FB508162-6346-4CD5-8629-69DB462EE934}">
      <dgm:prSet/>
      <dgm:spPr/>
      <dgm:t>
        <a:bodyPr/>
        <a:lstStyle/>
        <a:p>
          <a:endParaRPr lang="bg-BG"/>
        </a:p>
      </dgm:t>
    </dgm:pt>
    <dgm:pt modelId="{61AB3B5E-452E-4173-8E5A-5BA629A38FBD}" type="sibTrans" cxnId="{FB508162-6346-4CD5-8629-69DB462EE934}">
      <dgm:prSet/>
      <dgm:spPr/>
      <dgm:t>
        <a:bodyPr/>
        <a:lstStyle/>
        <a:p>
          <a:endParaRPr lang="bg-BG"/>
        </a:p>
      </dgm:t>
    </dgm:pt>
    <dgm:pt modelId="{41DE06FD-F447-425B-B3AA-A4147998F3A9}">
      <dgm:prSet phldrT="[Текст]"/>
      <dgm:spPr/>
      <dgm:t>
        <a:bodyPr/>
        <a:lstStyle/>
        <a:p>
          <a:endParaRPr lang="bg-BG" sz="700" dirty="0"/>
        </a:p>
      </dgm:t>
    </dgm:pt>
    <dgm:pt modelId="{9516F3AF-6CED-4EBE-AB13-E0DE3D162ADB}" type="parTrans" cxnId="{D04A9561-8F7F-4B5B-9952-96D9C1AB1F02}">
      <dgm:prSet/>
      <dgm:spPr/>
      <dgm:t>
        <a:bodyPr/>
        <a:lstStyle/>
        <a:p>
          <a:endParaRPr lang="bg-BG"/>
        </a:p>
      </dgm:t>
    </dgm:pt>
    <dgm:pt modelId="{6D319FFC-FD08-4612-8081-2B925B1666D1}" type="sibTrans" cxnId="{D04A9561-8F7F-4B5B-9952-96D9C1AB1F02}">
      <dgm:prSet/>
      <dgm:spPr/>
      <dgm:t>
        <a:bodyPr/>
        <a:lstStyle/>
        <a:p>
          <a:endParaRPr lang="bg-BG"/>
        </a:p>
      </dgm:t>
    </dgm:pt>
    <dgm:pt modelId="{AF9368D3-D740-4E90-841E-ECC0350A5B0C}">
      <dgm:prSet phldrT="[Текст]"/>
      <dgm:spPr/>
      <dgm:t>
        <a:bodyPr/>
        <a:lstStyle/>
        <a:p>
          <a:endParaRPr lang="bg-BG" sz="700" dirty="0"/>
        </a:p>
      </dgm:t>
    </dgm:pt>
    <dgm:pt modelId="{89FDAF57-EC96-4AC7-9498-D6A964EF7F94}" type="parTrans" cxnId="{F6F23F62-174B-414B-802C-625E5AEF3BAC}">
      <dgm:prSet/>
      <dgm:spPr/>
      <dgm:t>
        <a:bodyPr/>
        <a:lstStyle/>
        <a:p>
          <a:endParaRPr lang="bg-BG"/>
        </a:p>
      </dgm:t>
    </dgm:pt>
    <dgm:pt modelId="{67F1A3BC-601E-4AB2-8633-A1675BAF8C01}" type="sibTrans" cxnId="{F6F23F62-174B-414B-802C-625E5AEF3BAC}">
      <dgm:prSet/>
      <dgm:spPr/>
      <dgm:t>
        <a:bodyPr/>
        <a:lstStyle/>
        <a:p>
          <a:endParaRPr lang="bg-BG"/>
        </a:p>
      </dgm:t>
    </dgm:pt>
    <dgm:pt modelId="{B538CCCB-3D15-493B-B63D-3546E6D4ACD0}">
      <dgm:prSet phldrT="[Текст]"/>
      <dgm:spPr/>
      <dgm:t>
        <a:bodyPr/>
        <a:lstStyle/>
        <a:p>
          <a:endParaRPr lang="bg-BG" sz="700" dirty="0"/>
        </a:p>
      </dgm:t>
    </dgm:pt>
    <dgm:pt modelId="{B7480AB1-9DEE-4BD7-A63D-9692FB9482C3}" type="parTrans" cxnId="{2C06DB89-5077-4C98-8430-89DBD8E08CA7}">
      <dgm:prSet/>
      <dgm:spPr/>
      <dgm:t>
        <a:bodyPr/>
        <a:lstStyle/>
        <a:p>
          <a:endParaRPr lang="bg-BG"/>
        </a:p>
      </dgm:t>
    </dgm:pt>
    <dgm:pt modelId="{1222DDBB-AE03-4DF7-8C0E-D6F1ACD49443}" type="sibTrans" cxnId="{2C06DB89-5077-4C98-8430-89DBD8E08CA7}">
      <dgm:prSet/>
      <dgm:spPr/>
      <dgm:t>
        <a:bodyPr/>
        <a:lstStyle/>
        <a:p>
          <a:endParaRPr lang="bg-BG"/>
        </a:p>
      </dgm:t>
    </dgm:pt>
    <dgm:pt modelId="{E60C59F4-5524-42D7-BBF0-A133DF69D96F}">
      <dgm:prSet phldrT="[Текст]"/>
      <dgm:spPr/>
      <dgm:t>
        <a:bodyPr/>
        <a:lstStyle/>
        <a:p>
          <a:endParaRPr lang="bg-BG" sz="700" dirty="0"/>
        </a:p>
      </dgm:t>
    </dgm:pt>
    <dgm:pt modelId="{4D95BC81-ACC5-4CD5-977A-58D088A9D7C7}" type="parTrans" cxnId="{BEA7AC06-A0BF-42E8-9E62-AAAF3A834204}">
      <dgm:prSet/>
      <dgm:spPr/>
      <dgm:t>
        <a:bodyPr/>
        <a:lstStyle/>
        <a:p>
          <a:endParaRPr lang="bg-BG"/>
        </a:p>
      </dgm:t>
    </dgm:pt>
    <dgm:pt modelId="{70C430B7-266A-473A-B994-5F75241EA80A}" type="sibTrans" cxnId="{BEA7AC06-A0BF-42E8-9E62-AAAF3A834204}">
      <dgm:prSet/>
      <dgm:spPr/>
      <dgm:t>
        <a:bodyPr/>
        <a:lstStyle/>
        <a:p>
          <a:endParaRPr lang="bg-BG"/>
        </a:p>
      </dgm:t>
    </dgm:pt>
    <dgm:pt modelId="{7BCA9C40-F7A4-4D0F-9051-85FC1F866722}" type="pres">
      <dgm:prSet presAssocID="{B87DB0C7-F1C4-45AC-89D8-F9F922FE65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24DE214-FCA7-4959-A1FF-DE471789C5CA}" type="pres">
      <dgm:prSet presAssocID="{21249973-B5C5-481F-8156-9AD8AC8BC03F}" presName="comp" presStyleCnt="0"/>
      <dgm:spPr/>
    </dgm:pt>
    <dgm:pt modelId="{21BBCF5B-7AF4-4823-8CC7-96DD3055B9F6}" type="pres">
      <dgm:prSet presAssocID="{21249973-B5C5-481F-8156-9AD8AC8BC03F}" presName="box" presStyleLbl="node1" presStyleIdx="0" presStyleCnt="3" custLinFactNeighborX="388" custLinFactNeighborY="6912"/>
      <dgm:spPr/>
      <dgm:t>
        <a:bodyPr/>
        <a:lstStyle/>
        <a:p>
          <a:endParaRPr lang="bg-BG"/>
        </a:p>
      </dgm:t>
    </dgm:pt>
    <dgm:pt modelId="{3EA0766C-2AF8-4810-9F1B-111F61E17570}" type="pres">
      <dgm:prSet presAssocID="{21249973-B5C5-481F-8156-9AD8AC8BC03F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F0D89BBE-5C3E-47BB-A443-7538538F4BB8}" type="pres">
      <dgm:prSet presAssocID="{21249973-B5C5-481F-8156-9AD8AC8BC03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3C53842-EA0E-4109-B2E4-88119BFD1810}" type="pres">
      <dgm:prSet presAssocID="{E14846D6-4CED-48F1-A34B-2E3ED5DF8687}" presName="spacer" presStyleCnt="0"/>
      <dgm:spPr/>
    </dgm:pt>
    <dgm:pt modelId="{89F644E5-3D3F-43AA-BD69-14A490160C23}" type="pres">
      <dgm:prSet presAssocID="{CE666E8B-6BEC-4E0D-BFFE-A9004244C0F2}" presName="comp" presStyleCnt="0"/>
      <dgm:spPr/>
    </dgm:pt>
    <dgm:pt modelId="{F30BC14E-0FA0-42D7-8C51-F0AF7B2CF955}" type="pres">
      <dgm:prSet presAssocID="{CE666E8B-6BEC-4E0D-BFFE-A9004244C0F2}" presName="box" presStyleLbl="node1" presStyleIdx="1" presStyleCnt="3"/>
      <dgm:spPr/>
      <dgm:t>
        <a:bodyPr/>
        <a:lstStyle/>
        <a:p>
          <a:endParaRPr lang="bg-BG"/>
        </a:p>
      </dgm:t>
    </dgm:pt>
    <dgm:pt modelId="{CA43BA96-2089-4F2D-944B-FE12E9A08E77}" type="pres">
      <dgm:prSet presAssocID="{CE666E8B-6BEC-4E0D-BFFE-A9004244C0F2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14A95A0C-582F-4611-AF90-F8226F5873C6}" type="pres">
      <dgm:prSet presAssocID="{CE666E8B-6BEC-4E0D-BFFE-A9004244C0F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C06C453-1936-4EC4-B4DF-3BAF74858453}" type="pres">
      <dgm:prSet presAssocID="{BDC10547-F458-4253-8D84-6D696782397E}" presName="spacer" presStyleCnt="0"/>
      <dgm:spPr/>
    </dgm:pt>
    <dgm:pt modelId="{52E63A02-89CD-45DA-A7FA-F078F17E2E4C}" type="pres">
      <dgm:prSet presAssocID="{D95052F5-E007-46C2-B86D-3E04B7675C23}" presName="comp" presStyleCnt="0"/>
      <dgm:spPr/>
    </dgm:pt>
    <dgm:pt modelId="{9B25319E-D502-451B-9DEF-C27B500D29CD}" type="pres">
      <dgm:prSet presAssocID="{D95052F5-E007-46C2-B86D-3E04B7675C23}" presName="box" presStyleLbl="node1" presStyleIdx="2" presStyleCnt="3"/>
      <dgm:spPr/>
      <dgm:t>
        <a:bodyPr/>
        <a:lstStyle/>
        <a:p>
          <a:endParaRPr lang="bg-BG"/>
        </a:p>
      </dgm:t>
    </dgm:pt>
    <dgm:pt modelId="{E45DCBD0-1D51-4005-8FD0-E85BD75E1EC5}" type="pres">
      <dgm:prSet presAssocID="{D95052F5-E007-46C2-B86D-3E04B7675C23}" presName="img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BB4B53AF-50E8-4A66-8BBA-DD208CD15404}" type="pres">
      <dgm:prSet presAssocID="{D95052F5-E007-46C2-B86D-3E04B7675C2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FB508162-6346-4CD5-8629-69DB462EE934}" srcId="{B87DB0C7-F1C4-45AC-89D8-F9F922FE6576}" destId="{D95052F5-E007-46C2-B86D-3E04B7675C23}" srcOrd="2" destOrd="0" parTransId="{7D643831-9BB1-42D3-AB9D-CF47934E7BA5}" sibTransId="{61AB3B5E-452E-4173-8E5A-5BA629A38FBD}"/>
    <dgm:cxn modelId="{60549FC0-B931-4679-9BC3-3BCDFE5CC54A}" type="presOf" srcId="{D95052F5-E007-46C2-B86D-3E04B7675C23}" destId="{9B25319E-D502-451B-9DEF-C27B500D29CD}" srcOrd="0" destOrd="0" presId="urn:microsoft.com/office/officeart/2005/8/layout/vList4"/>
    <dgm:cxn modelId="{C01E2DB1-5D53-4545-AFB2-399996D6CEAE}" type="presOf" srcId="{21249973-B5C5-481F-8156-9AD8AC8BC03F}" destId="{21BBCF5B-7AF4-4823-8CC7-96DD3055B9F6}" srcOrd="0" destOrd="0" presId="urn:microsoft.com/office/officeart/2005/8/layout/vList4"/>
    <dgm:cxn modelId="{F6F23F62-174B-414B-802C-625E5AEF3BAC}" srcId="{D95052F5-E007-46C2-B86D-3E04B7675C23}" destId="{AF9368D3-D740-4E90-841E-ECC0350A5B0C}" srcOrd="3" destOrd="0" parTransId="{89FDAF57-EC96-4AC7-9498-D6A964EF7F94}" sibTransId="{67F1A3BC-601E-4AB2-8633-A1675BAF8C01}"/>
    <dgm:cxn modelId="{4AEC567F-F969-41AC-8A73-76AAF4A59701}" srcId="{B87DB0C7-F1C4-45AC-89D8-F9F922FE6576}" destId="{21249973-B5C5-481F-8156-9AD8AC8BC03F}" srcOrd="0" destOrd="0" parTransId="{2E60E7B5-6699-4CAB-AE51-358F4DC00AD2}" sibTransId="{E14846D6-4CED-48F1-A34B-2E3ED5DF8687}"/>
    <dgm:cxn modelId="{174B0198-FC0D-4086-90B8-33DB56BD50FF}" type="presOf" srcId="{AF9368D3-D740-4E90-841E-ECC0350A5B0C}" destId="{9B25319E-D502-451B-9DEF-C27B500D29CD}" srcOrd="0" destOrd="4" presId="urn:microsoft.com/office/officeart/2005/8/layout/vList4"/>
    <dgm:cxn modelId="{33CACA62-4273-413E-A1B9-876E0AFBAA4E}" type="presOf" srcId="{41DE06FD-F447-425B-B3AA-A4147998F3A9}" destId="{BB4B53AF-50E8-4A66-8BBA-DD208CD15404}" srcOrd="1" destOrd="1" presId="urn:microsoft.com/office/officeart/2005/8/layout/vList4"/>
    <dgm:cxn modelId="{41573CD6-B066-4724-8BBC-00B1E3B5879E}" type="presOf" srcId="{CE666E8B-6BEC-4E0D-BFFE-A9004244C0F2}" destId="{F30BC14E-0FA0-42D7-8C51-F0AF7B2CF955}" srcOrd="0" destOrd="0" presId="urn:microsoft.com/office/officeart/2005/8/layout/vList4"/>
    <dgm:cxn modelId="{9BAF8557-1801-4788-A875-FFD081F2B729}" type="presOf" srcId="{21249973-B5C5-481F-8156-9AD8AC8BC03F}" destId="{F0D89BBE-5C3E-47BB-A443-7538538F4BB8}" srcOrd="1" destOrd="0" presId="urn:microsoft.com/office/officeart/2005/8/layout/vList4"/>
    <dgm:cxn modelId="{92DE7287-4487-4A2A-8C48-87147419F897}" type="presOf" srcId="{AF9368D3-D740-4E90-841E-ECC0350A5B0C}" destId="{BB4B53AF-50E8-4A66-8BBA-DD208CD15404}" srcOrd="1" destOrd="4" presId="urn:microsoft.com/office/officeart/2005/8/layout/vList4"/>
    <dgm:cxn modelId="{B3FB135D-9A93-4759-8F63-5AB406EA938E}" type="presOf" srcId="{B538CCCB-3D15-493B-B63D-3546E6D4ACD0}" destId="{BB4B53AF-50E8-4A66-8BBA-DD208CD15404}" srcOrd="1" destOrd="2" presId="urn:microsoft.com/office/officeart/2005/8/layout/vList4"/>
    <dgm:cxn modelId="{BEA7AC06-A0BF-42E8-9E62-AAAF3A834204}" srcId="{D95052F5-E007-46C2-B86D-3E04B7675C23}" destId="{E60C59F4-5524-42D7-BBF0-A133DF69D96F}" srcOrd="2" destOrd="0" parTransId="{4D95BC81-ACC5-4CD5-977A-58D088A9D7C7}" sibTransId="{70C430B7-266A-473A-B994-5F75241EA80A}"/>
    <dgm:cxn modelId="{2C51B715-C216-4643-A46A-B5639A555E6F}" type="presOf" srcId="{CE666E8B-6BEC-4E0D-BFFE-A9004244C0F2}" destId="{14A95A0C-582F-4611-AF90-F8226F5873C6}" srcOrd="1" destOrd="0" presId="urn:microsoft.com/office/officeart/2005/8/layout/vList4"/>
    <dgm:cxn modelId="{2C06DB89-5077-4C98-8430-89DBD8E08CA7}" srcId="{D95052F5-E007-46C2-B86D-3E04B7675C23}" destId="{B538CCCB-3D15-493B-B63D-3546E6D4ACD0}" srcOrd="1" destOrd="0" parTransId="{B7480AB1-9DEE-4BD7-A63D-9692FB9482C3}" sibTransId="{1222DDBB-AE03-4DF7-8C0E-D6F1ACD49443}"/>
    <dgm:cxn modelId="{D04A9561-8F7F-4B5B-9952-96D9C1AB1F02}" srcId="{D95052F5-E007-46C2-B86D-3E04B7675C23}" destId="{41DE06FD-F447-425B-B3AA-A4147998F3A9}" srcOrd="0" destOrd="0" parTransId="{9516F3AF-6CED-4EBE-AB13-E0DE3D162ADB}" sibTransId="{6D319FFC-FD08-4612-8081-2B925B1666D1}"/>
    <dgm:cxn modelId="{AA1A7A93-03FE-4183-8CEA-0E82C1F7E2B5}" srcId="{B87DB0C7-F1C4-45AC-89D8-F9F922FE6576}" destId="{CE666E8B-6BEC-4E0D-BFFE-A9004244C0F2}" srcOrd="1" destOrd="0" parTransId="{AC80159D-7EDD-487A-A31B-9209AA72B38C}" sibTransId="{BDC10547-F458-4253-8D84-6D696782397E}"/>
    <dgm:cxn modelId="{496DFB75-EAFF-45B2-BD57-44F1FA5BA48E}" type="presOf" srcId="{41DE06FD-F447-425B-B3AA-A4147998F3A9}" destId="{9B25319E-D502-451B-9DEF-C27B500D29CD}" srcOrd="0" destOrd="1" presId="urn:microsoft.com/office/officeart/2005/8/layout/vList4"/>
    <dgm:cxn modelId="{D23AF3F2-BBDA-48C1-A990-1FE7ECF69262}" type="presOf" srcId="{D95052F5-E007-46C2-B86D-3E04B7675C23}" destId="{BB4B53AF-50E8-4A66-8BBA-DD208CD15404}" srcOrd="1" destOrd="0" presId="urn:microsoft.com/office/officeart/2005/8/layout/vList4"/>
    <dgm:cxn modelId="{61166137-F364-467C-B410-0FA70EDFF433}" type="presOf" srcId="{B87DB0C7-F1C4-45AC-89D8-F9F922FE6576}" destId="{7BCA9C40-F7A4-4D0F-9051-85FC1F866722}" srcOrd="0" destOrd="0" presId="urn:microsoft.com/office/officeart/2005/8/layout/vList4"/>
    <dgm:cxn modelId="{516ECB04-66DE-493D-8E84-2622A851ED3B}" type="presOf" srcId="{B538CCCB-3D15-493B-B63D-3546E6D4ACD0}" destId="{9B25319E-D502-451B-9DEF-C27B500D29CD}" srcOrd="0" destOrd="2" presId="urn:microsoft.com/office/officeart/2005/8/layout/vList4"/>
    <dgm:cxn modelId="{03029257-454D-417D-ACB9-14C82C51F225}" type="presOf" srcId="{E60C59F4-5524-42D7-BBF0-A133DF69D96F}" destId="{BB4B53AF-50E8-4A66-8BBA-DD208CD15404}" srcOrd="1" destOrd="3" presId="urn:microsoft.com/office/officeart/2005/8/layout/vList4"/>
    <dgm:cxn modelId="{723AEDA3-2D84-4148-88E5-3C85F3080990}" type="presOf" srcId="{E60C59F4-5524-42D7-BBF0-A133DF69D96F}" destId="{9B25319E-D502-451B-9DEF-C27B500D29CD}" srcOrd="0" destOrd="3" presId="urn:microsoft.com/office/officeart/2005/8/layout/vList4"/>
    <dgm:cxn modelId="{E3C036A2-28A5-4887-890E-C6E40E4EB70A}" type="presParOf" srcId="{7BCA9C40-F7A4-4D0F-9051-85FC1F866722}" destId="{A24DE214-FCA7-4959-A1FF-DE471789C5CA}" srcOrd="0" destOrd="0" presId="urn:microsoft.com/office/officeart/2005/8/layout/vList4"/>
    <dgm:cxn modelId="{AD30FF69-1735-4216-B5EB-187A412588E7}" type="presParOf" srcId="{A24DE214-FCA7-4959-A1FF-DE471789C5CA}" destId="{21BBCF5B-7AF4-4823-8CC7-96DD3055B9F6}" srcOrd="0" destOrd="0" presId="urn:microsoft.com/office/officeart/2005/8/layout/vList4"/>
    <dgm:cxn modelId="{2901FC60-CC3C-4D9C-8147-2BA3303B0AB6}" type="presParOf" srcId="{A24DE214-FCA7-4959-A1FF-DE471789C5CA}" destId="{3EA0766C-2AF8-4810-9F1B-111F61E17570}" srcOrd="1" destOrd="0" presId="urn:microsoft.com/office/officeart/2005/8/layout/vList4"/>
    <dgm:cxn modelId="{97E6B13F-DED7-483E-B70C-37AE1E5ABFD6}" type="presParOf" srcId="{A24DE214-FCA7-4959-A1FF-DE471789C5CA}" destId="{F0D89BBE-5C3E-47BB-A443-7538538F4BB8}" srcOrd="2" destOrd="0" presId="urn:microsoft.com/office/officeart/2005/8/layout/vList4"/>
    <dgm:cxn modelId="{FBF10C22-990B-4A3D-B881-2DD42F646DEC}" type="presParOf" srcId="{7BCA9C40-F7A4-4D0F-9051-85FC1F866722}" destId="{63C53842-EA0E-4109-B2E4-88119BFD1810}" srcOrd="1" destOrd="0" presId="urn:microsoft.com/office/officeart/2005/8/layout/vList4"/>
    <dgm:cxn modelId="{89BC02C7-7AF8-47C3-9F4C-9626DAB27FB7}" type="presParOf" srcId="{7BCA9C40-F7A4-4D0F-9051-85FC1F866722}" destId="{89F644E5-3D3F-43AA-BD69-14A490160C23}" srcOrd="2" destOrd="0" presId="urn:microsoft.com/office/officeart/2005/8/layout/vList4"/>
    <dgm:cxn modelId="{9CE6612E-F2B6-42C2-BA5F-6857F23B2024}" type="presParOf" srcId="{89F644E5-3D3F-43AA-BD69-14A490160C23}" destId="{F30BC14E-0FA0-42D7-8C51-F0AF7B2CF955}" srcOrd="0" destOrd="0" presId="urn:microsoft.com/office/officeart/2005/8/layout/vList4"/>
    <dgm:cxn modelId="{A6F03D8F-ABD5-451A-A037-E6BF022D7166}" type="presParOf" srcId="{89F644E5-3D3F-43AA-BD69-14A490160C23}" destId="{CA43BA96-2089-4F2D-944B-FE12E9A08E77}" srcOrd="1" destOrd="0" presId="urn:microsoft.com/office/officeart/2005/8/layout/vList4"/>
    <dgm:cxn modelId="{5DEA78B8-958F-477C-A8CC-079D695F2C15}" type="presParOf" srcId="{89F644E5-3D3F-43AA-BD69-14A490160C23}" destId="{14A95A0C-582F-4611-AF90-F8226F5873C6}" srcOrd="2" destOrd="0" presId="urn:microsoft.com/office/officeart/2005/8/layout/vList4"/>
    <dgm:cxn modelId="{5A21A093-78F0-49C2-A2DD-A2F8131F851D}" type="presParOf" srcId="{7BCA9C40-F7A4-4D0F-9051-85FC1F866722}" destId="{4C06C453-1936-4EC4-B4DF-3BAF74858453}" srcOrd="3" destOrd="0" presId="urn:microsoft.com/office/officeart/2005/8/layout/vList4"/>
    <dgm:cxn modelId="{88DD7E73-23B8-448B-845E-A0692498C311}" type="presParOf" srcId="{7BCA9C40-F7A4-4D0F-9051-85FC1F866722}" destId="{52E63A02-89CD-45DA-A7FA-F078F17E2E4C}" srcOrd="4" destOrd="0" presId="urn:microsoft.com/office/officeart/2005/8/layout/vList4"/>
    <dgm:cxn modelId="{F394A2EE-4BA5-4A70-AD84-DFC46F1B1ECA}" type="presParOf" srcId="{52E63A02-89CD-45DA-A7FA-F078F17E2E4C}" destId="{9B25319E-D502-451B-9DEF-C27B500D29CD}" srcOrd="0" destOrd="0" presId="urn:microsoft.com/office/officeart/2005/8/layout/vList4"/>
    <dgm:cxn modelId="{141EDC20-92C5-4B1D-BD7B-8B084DDCB8CD}" type="presParOf" srcId="{52E63A02-89CD-45DA-A7FA-F078F17E2E4C}" destId="{E45DCBD0-1D51-4005-8FD0-E85BD75E1EC5}" srcOrd="1" destOrd="0" presId="urn:microsoft.com/office/officeart/2005/8/layout/vList4"/>
    <dgm:cxn modelId="{C74C190A-E99C-4483-992C-D7C9469528FB}" type="presParOf" srcId="{52E63A02-89CD-45DA-A7FA-F078F17E2E4C}" destId="{BB4B53AF-50E8-4A66-8BBA-DD208CD154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7DB0C7-F1C4-45AC-89D8-F9F922FE6576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bg-BG"/>
        </a:p>
      </dgm:t>
    </dgm:pt>
    <dgm:pt modelId="{21249973-B5C5-481F-8156-9AD8AC8BC03F}">
      <dgm:prSet phldrT="[Текст]" custT="1"/>
      <dgm:spPr/>
      <dgm:t>
        <a:bodyPr/>
        <a:lstStyle/>
        <a:p>
          <a:r>
            <a:rPr lang="bg-BG" sz="1400" b="1" dirty="0" smtClean="0"/>
            <a:t>„Нови хоризонти пред децата и младежите с увреждания от дневен център „ЗОРНИЦА“, Благоевград“, осъществен с финансовата подкрепа на Финансовия механизъм на Европейското икономическо пространство и Норвежкия финансов механизъм, Програма BG07 „Инициативи за обществено здраве“</a:t>
          </a:r>
          <a:endParaRPr lang="bg-BG" sz="1400" dirty="0" smtClean="0"/>
        </a:p>
        <a:p>
          <a:r>
            <a:rPr lang="bg-BG" sz="1400" b="0" dirty="0" smtClean="0"/>
            <a:t>Стойност на проекта: 170 005.46 евро</a:t>
          </a:r>
          <a:endParaRPr lang="bg-BG" sz="1400" b="0" dirty="0"/>
        </a:p>
      </dgm:t>
    </dgm:pt>
    <dgm:pt modelId="{2E60E7B5-6699-4CAB-AE51-358F4DC00AD2}" type="parTrans" cxnId="{4AEC567F-F969-41AC-8A73-76AAF4A59701}">
      <dgm:prSet/>
      <dgm:spPr/>
      <dgm:t>
        <a:bodyPr/>
        <a:lstStyle/>
        <a:p>
          <a:endParaRPr lang="bg-BG"/>
        </a:p>
      </dgm:t>
    </dgm:pt>
    <dgm:pt modelId="{E14846D6-4CED-48F1-A34B-2E3ED5DF8687}" type="sibTrans" cxnId="{4AEC567F-F969-41AC-8A73-76AAF4A59701}">
      <dgm:prSet/>
      <dgm:spPr/>
      <dgm:t>
        <a:bodyPr/>
        <a:lstStyle/>
        <a:p>
          <a:endParaRPr lang="bg-BG"/>
        </a:p>
      </dgm:t>
    </dgm:pt>
    <dgm:pt modelId="{CE666E8B-6BEC-4E0D-BFFE-A9004244C0F2}">
      <dgm:prSet phldrT="[Текст]" custT="1"/>
      <dgm:spPr/>
      <dgm:t>
        <a:bodyPr/>
        <a:lstStyle/>
        <a:p>
          <a:r>
            <a:rPr lang="bg-BG" sz="1400" b="1" dirty="0" smtClean="0"/>
            <a:t>„Зелена заетост при управление на </a:t>
          </a:r>
          <a:r>
            <a:rPr lang="bg-BG" sz="1400" b="1" dirty="0" err="1" smtClean="0"/>
            <a:t>биоразградими</a:t>
          </a:r>
          <a:r>
            <a:rPr lang="bg-BG" sz="1400" b="1" dirty="0" smtClean="0"/>
            <a:t> отпадъци” (GREEN_CREW),</a:t>
          </a:r>
          <a:r>
            <a:rPr lang="bg-BG" sz="1400" dirty="0" smtClean="0"/>
            <a:t> </a:t>
          </a:r>
          <a:r>
            <a:rPr lang="bg-BG" sz="1400" b="1" dirty="0" smtClean="0"/>
            <a:t>Програма за трансгранично сътрудничество ИНТЕРРЕГ V-A Гърция-България 2014- 2020.</a:t>
          </a:r>
          <a:endParaRPr lang="bg-BG" sz="1400" dirty="0" smtClean="0"/>
        </a:p>
        <a:p>
          <a:r>
            <a:rPr lang="bg-BG" sz="1400" b="0" dirty="0" smtClean="0"/>
            <a:t>Стойност на проекта: 542 466.70 евро</a:t>
          </a:r>
        </a:p>
        <a:p>
          <a:r>
            <a:rPr lang="bg-BG" sz="1400" b="0" dirty="0" smtClean="0"/>
            <a:t>Бюджет на Община Благоевград: 129 424.40 евро</a:t>
          </a:r>
          <a:endParaRPr lang="bg-BG" sz="1400" b="0" dirty="0"/>
        </a:p>
      </dgm:t>
    </dgm:pt>
    <dgm:pt modelId="{AC80159D-7EDD-487A-A31B-9209AA72B38C}" type="parTrans" cxnId="{AA1A7A93-03FE-4183-8CEA-0E82C1F7E2B5}">
      <dgm:prSet/>
      <dgm:spPr/>
      <dgm:t>
        <a:bodyPr/>
        <a:lstStyle/>
        <a:p>
          <a:endParaRPr lang="bg-BG"/>
        </a:p>
      </dgm:t>
    </dgm:pt>
    <dgm:pt modelId="{BDC10547-F458-4253-8D84-6D696782397E}" type="sibTrans" cxnId="{AA1A7A93-03FE-4183-8CEA-0E82C1F7E2B5}">
      <dgm:prSet/>
      <dgm:spPr/>
      <dgm:t>
        <a:bodyPr/>
        <a:lstStyle/>
        <a:p>
          <a:endParaRPr lang="bg-BG"/>
        </a:p>
      </dgm:t>
    </dgm:pt>
    <dgm:pt modelId="{D95052F5-E007-46C2-B86D-3E04B7675C23}">
      <dgm:prSet phldrT="[Текст]" custT="1"/>
      <dgm:spPr/>
      <dgm:t>
        <a:bodyPr/>
        <a:lstStyle/>
        <a:p>
          <a:r>
            <a:rPr lang="bg-BG" sz="1400" b="1" dirty="0" smtClean="0"/>
            <a:t>„LYSIS – Съвместни действия за разработването и прилагането на нови технологии за оптималното управление на водните ресурси в градската среда“,</a:t>
          </a:r>
          <a:r>
            <a:rPr lang="bg-BG" sz="1400" dirty="0" smtClean="0"/>
            <a:t> </a:t>
          </a:r>
          <a:r>
            <a:rPr lang="bg-BG" sz="1400" b="1" dirty="0" smtClean="0"/>
            <a:t>Програма за трансгранично сътрудничество ИНТЕРРЕГ V-A Гърция-България 2014- 2020.</a:t>
          </a:r>
          <a:endParaRPr lang="bg-BG" sz="1400" dirty="0" smtClean="0"/>
        </a:p>
        <a:p>
          <a:r>
            <a:rPr lang="bg-BG" sz="1400" b="0" dirty="0" smtClean="0"/>
            <a:t>Стойност на проекта: 739 955.00 евро</a:t>
          </a:r>
        </a:p>
        <a:p>
          <a:r>
            <a:rPr lang="bg-BG" sz="1400" b="0" dirty="0" smtClean="0"/>
            <a:t>Бюджет на Община Благоевград: 263 000.00 евро</a:t>
          </a:r>
          <a:endParaRPr lang="bg-BG" sz="1400" b="0" dirty="0"/>
        </a:p>
      </dgm:t>
    </dgm:pt>
    <dgm:pt modelId="{7D643831-9BB1-42D3-AB9D-CF47934E7BA5}" type="parTrans" cxnId="{FB508162-6346-4CD5-8629-69DB462EE934}">
      <dgm:prSet/>
      <dgm:spPr/>
      <dgm:t>
        <a:bodyPr/>
        <a:lstStyle/>
        <a:p>
          <a:endParaRPr lang="bg-BG"/>
        </a:p>
      </dgm:t>
    </dgm:pt>
    <dgm:pt modelId="{61AB3B5E-452E-4173-8E5A-5BA629A38FBD}" type="sibTrans" cxnId="{FB508162-6346-4CD5-8629-69DB462EE934}">
      <dgm:prSet/>
      <dgm:spPr/>
      <dgm:t>
        <a:bodyPr/>
        <a:lstStyle/>
        <a:p>
          <a:endParaRPr lang="bg-BG"/>
        </a:p>
      </dgm:t>
    </dgm:pt>
    <dgm:pt modelId="{41DE06FD-F447-425B-B3AA-A4147998F3A9}">
      <dgm:prSet phldrT="[Текст]"/>
      <dgm:spPr/>
      <dgm:t>
        <a:bodyPr/>
        <a:lstStyle/>
        <a:p>
          <a:endParaRPr lang="bg-BG" sz="900" dirty="0"/>
        </a:p>
      </dgm:t>
    </dgm:pt>
    <dgm:pt modelId="{9516F3AF-6CED-4EBE-AB13-E0DE3D162ADB}" type="parTrans" cxnId="{D04A9561-8F7F-4B5B-9952-96D9C1AB1F02}">
      <dgm:prSet/>
      <dgm:spPr/>
      <dgm:t>
        <a:bodyPr/>
        <a:lstStyle/>
        <a:p>
          <a:endParaRPr lang="bg-BG"/>
        </a:p>
      </dgm:t>
    </dgm:pt>
    <dgm:pt modelId="{6D319FFC-FD08-4612-8081-2B925B1666D1}" type="sibTrans" cxnId="{D04A9561-8F7F-4B5B-9952-96D9C1AB1F02}">
      <dgm:prSet/>
      <dgm:spPr/>
      <dgm:t>
        <a:bodyPr/>
        <a:lstStyle/>
        <a:p>
          <a:endParaRPr lang="bg-BG"/>
        </a:p>
      </dgm:t>
    </dgm:pt>
    <dgm:pt modelId="{AF9368D3-D740-4E90-841E-ECC0350A5B0C}">
      <dgm:prSet phldrT="[Текст]"/>
      <dgm:spPr/>
      <dgm:t>
        <a:bodyPr/>
        <a:lstStyle/>
        <a:p>
          <a:endParaRPr lang="bg-BG" sz="900" dirty="0"/>
        </a:p>
      </dgm:t>
    </dgm:pt>
    <dgm:pt modelId="{89FDAF57-EC96-4AC7-9498-D6A964EF7F94}" type="parTrans" cxnId="{F6F23F62-174B-414B-802C-625E5AEF3BAC}">
      <dgm:prSet/>
      <dgm:spPr/>
      <dgm:t>
        <a:bodyPr/>
        <a:lstStyle/>
        <a:p>
          <a:endParaRPr lang="bg-BG"/>
        </a:p>
      </dgm:t>
    </dgm:pt>
    <dgm:pt modelId="{67F1A3BC-601E-4AB2-8633-A1675BAF8C01}" type="sibTrans" cxnId="{F6F23F62-174B-414B-802C-625E5AEF3BAC}">
      <dgm:prSet/>
      <dgm:spPr/>
      <dgm:t>
        <a:bodyPr/>
        <a:lstStyle/>
        <a:p>
          <a:endParaRPr lang="bg-BG"/>
        </a:p>
      </dgm:t>
    </dgm:pt>
    <dgm:pt modelId="{7BCA9C40-F7A4-4D0F-9051-85FC1F866722}" type="pres">
      <dgm:prSet presAssocID="{B87DB0C7-F1C4-45AC-89D8-F9F922FE657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bg-BG"/>
        </a:p>
      </dgm:t>
    </dgm:pt>
    <dgm:pt modelId="{A24DE214-FCA7-4959-A1FF-DE471789C5CA}" type="pres">
      <dgm:prSet presAssocID="{21249973-B5C5-481F-8156-9AD8AC8BC03F}" presName="comp" presStyleCnt="0"/>
      <dgm:spPr/>
    </dgm:pt>
    <dgm:pt modelId="{21BBCF5B-7AF4-4823-8CC7-96DD3055B9F6}" type="pres">
      <dgm:prSet presAssocID="{21249973-B5C5-481F-8156-9AD8AC8BC03F}" presName="box" presStyleLbl="node1" presStyleIdx="0" presStyleCnt="3" custLinFactNeighborX="388" custLinFactNeighborY="6912"/>
      <dgm:spPr/>
      <dgm:t>
        <a:bodyPr/>
        <a:lstStyle/>
        <a:p>
          <a:endParaRPr lang="bg-BG"/>
        </a:p>
      </dgm:t>
    </dgm:pt>
    <dgm:pt modelId="{3EA0766C-2AF8-4810-9F1B-111F61E17570}" type="pres">
      <dgm:prSet presAssocID="{21249973-B5C5-481F-8156-9AD8AC8BC03F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F0D89BBE-5C3E-47BB-A443-7538538F4BB8}" type="pres">
      <dgm:prSet presAssocID="{21249973-B5C5-481F-8156-9AD8AC8BC03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63C53842-EA0E-4109-B2E4-88119BFD1810}" type="pres">
      <dgm:prSet presAssocID="{E14846D6-4CED-48F1-A34B-2E3ED5DF8687}" presName="spacer" presStyleCnt="0"/>
      <dgm:spPr/>
    </dgm:pt>
    <dgm:pt modelId="{89F644E5-3D3F-43AA-BD69-14A490160C23}" type="pres">
      <dgm:prSet presAssocID="{CE666E8B-6BEC-4E0D-BFFE-A9004244C0F2}" presName="comp" presStyleCnt="0"/>
      <dgm:spPr/>
    </dgm:pt>
    <dgm:pt modelId="{F30BC14E-0FA0-42D7-8C51-F0AF7B2CF955}" type="pres">
      <dgm:prSet presAssocID="{CE666E8B-6BEC-4E0D-BFFE-A9004244C0F2}" presName="box" presStyleLbl="node1" presStyleIdx="1" presStyleCnt="3"/>
      <dgm:spPr/>
      <dgm:t>
        <a:bodyPr/>
        <a:lstStyle/>
        <a:p>
          <a:endParaRPr lang="bg-BG"/>
        </a:p>
      </dgm:t>
    </dgm:pt>
    <dgm:pt modelId="{CA43BA96-2089-4F2D-944B-FE12E9A08E77}" type="pres">
      <dgm:prSet presAssocID="{CE666E8B-6BEC-4E0D-BFFE-A9004244C0F2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bg-BG"/>
        </a:p>
      </dgm:t>
    </dgm:pt>
    <dgm:pt modelId="{14A95A0C-582F-4611-AF90-F8226F5873C6}" type="pres">
      <dgm:prSet presAssocID="{CE666E8B-6BEC-4E0D-BFFE-A9004244C0F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4C06C453-1936-4EC4-B4DF-3BAF74858453}" type="pres">
      <dgm:prSet presAssocID="{BDC10547-F458-4253-8D84-6D696782397E}" presName="spacer" presStyleCnt="0"/>
      <dgm:spPr/>
    </dgm:pt>
    <dgm:pt modelId="{52E63A02-89CD-45DA-A7FA-F078F17E2E4C}" type="pres">
      <dgm:prSet presAssocID="{D95052F5-E007-46C2-B86D-3E04B7675C23}" presName="comp" presStyleCnt="0"/>
      <dgm:spPr/>
    </dgm:pt>
    <dgm:pt modelId="{9B25319E-D502-451B-9DEF-C27B500D29CD}" type="pres">
      <dgm:prSet presAssocID="{D95052F5-E007-46C2-B86D-3E04B7675C23}" presName="box" presStyleLbl="node1" presStyleIdx="2" presStyleCnt="3"/>
      <dgm:spPr/>
      <dgm:t>
        <a:bodyPr/>
        <a:lstStyle/>
        <a:p>
          <a:endParaRPr lang="bg-BG"/>
        </a:p>
      </dgm:t>
    </dgm:pt>
    <dgm:pt modelId="{E45DCBD0-1D51-4005-8FD0-E85BD75E1EC5}" type="pres">
      <dgm:prSet presAssocID="{D95052F5-E007-46C2-B86D-3E04B7675C23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bg-BG"/>
        </a:p>
      </dgm:t>
    </dgm:pt>
    <dgm:pt modelId="{BB4B53AF-50E8-4A66-8BBA-DD208CD15404}" type="pres">
      <dgm:prSet presAssocID="{D95052F5-E007-46C2-B86D-3E04B7675C23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bg-BG"/>
        </a:p>
      </dgm:t>
    </dgm:pt>
  </dgm:ptLst>
  <dgm:cxnLst>
    <dgm:cxn modelId="{CE2A3E8E-A634-44D6-8D54-940E53B3648A}" type="presOf" srcId="{CE666E8B-6BEC-4E0D-BFFE-A9004244C0F2}" destId="{14A95A0C-582F-4611-AF90-F8226F5873C6}" srcOrd="1" destOrd="0" presId="urn:microsoft.com/office/officeart/2005/8/layout/vList4"/>
    <dgm:cxn modelId="{FB508162-6346-4CD5-8629-69DB462EE934}" srcId="{B87DB0C7-F1C4-45AC-89D8-F9F922FE6576}" destId="{D95052F5-E007-46C2-B86D-3E04B7675C23}" srcOrd="2" destOrd="0" parTransId="{7D643831-9BB1-42D3-AB9D-CF47934E7BA5}" sibTransId="{61AB3B5E-452E-4173-8E5A-5BA629A38FBD}"/>
    <dgm:cxn modelId="{F6F23F62-174B-414B-802C-625E5AEF3BAC}" srcId="{D95052F5-E007-46C2-B86D-3E04B7675C23}" destId="{AF9368D3-D740-4E90-841E-ECC0350A5B0C}" srcOrd="1" destOrd="0" parTransId="{89FDAF57-EC96-4AC7-9498-D6A964EF7F94}" sibTransId="{67F1A3BC-601E-4AB2-8633-A1675BAF8C01}"/>
    <dgm:cxn modelId="{854515BE-115C-414E-AC76-10A94CDE0428}" type="presOf" srcId="{D95052F5-E007-46C2-B86D-3E04B7675C23}" destId="{9B25319E-D502-451B-9DEF-C27B500D29CD}" srcOrd="0" destOrd="0" presId="urn:microsoft.com/office/officeart/2005/8/layout/vList4"/>
    <dgm:cxn modelId="{4AEC567F-F969-41AC-8A73-76AAF4A59701}" srcId="{B87DB0C7-F1C4-45AC-89D8-F9F922FE6576}" destId="{21249973-B5C5-481F-8156-9AD8AC8BC03F}" srcOrd="0" destOrd="0" parTransId="{2E60E7B5-6699-4CAB-AE51-358F4DC00AD2}" sibTransId="{E14846D6-4CED-48F1-A34B-2E3ED5DF8687}"/>
    <dgm:cxn modelId="{50E7E63A-ADB6-4159-A3A8-F3CEE0BA834F}" type="presOf" srcId="{CE666E8B-6BEC-4E0D-BFFE-A9004244C0F2}" destId="{F30BC14E-0FA0-42D7-8C51-F0AF7B2CF955}" srcOrd="0" destOrd="0" presId="urn:microsoft.com/office/officeart/2005/8/layout/vList4"/>
    <dgm:cxn modelId="{D04A9561-8F7F-4B5B-9952-96D9C1AB1F02}" srcId="{D95052F5-E007-46C2-B86D-3E04B7675C23}" destId="{41DE06FD-F447-425B-B3AA-A4147998F3A9}" srcOrd="0" destOrd="0" parTransId="{9516F3AF-6CED-4EBE-AB13-E0DE3D162ADB}" sibTransId="{6D319FFC-FD08-4612-8081-2B925B1666D1}"/>
    <dgm:cxn modelId="{AA1A7A93-03FE-4183-8CEA-0E82C1F7E2B5}" srcId="{B87DB0C7-F1C4-45AC-89D8-F9F922FE6576}" destId="{CE666E8B-6BEC-4E0D-BFFE-A9004244C0F2}" srcOrd="1" destOrd="0" parTransId="{AC80159D-7EDD-487A-A31B-9209AA72B38C}" sibTransId="{BDC10547-F458-4253-8D84-6D696782397E}"/>
    <dgm:cxn modelId="{234A36F6-5118-4FA0-A5B1-E1C583806807}" type="presOf" srcId="{41DE06FD-F447-425B-B3AA-A4147998F3A9}" destId="{9B25319E-D502-451B-9DEF-C27B500D29CD}" srcOrd="0" destOrd="1" presId="urn:microsoft.com/office/officeart/2005/8/layout/vList4"/>
    <dgm:cxn modelId="{D8366B4D-0D30-4BC9-98AD-2025BE83DF05}" type="presOf" srcId="{B87DB0C7-F1C4-45AC-89D8-F9F922FE6576}" destId="{7BCA9C40-F7A4-4D0F-9051-85FC1F866722}" srcOrd="0" destOrd="0" presId="urn:microsoft.com/office/officeart/2005/8/layout/vList4"/>
    <dgm:cxn modelId="{C125040F-9B5A-4BBC-94E6-AD6EF455F197}" type="presOf" srcId="{21249973-B5C5-481F-8156-9AD8AC8BC03F}" destId="{F0D89BBE-5C3E-47BB-A443-7538538F4BB8}" srcOrd="1" destOrd="0" presId="urn:microsoft.com/office/officeart/2005/8/layout/vList4"/>
    <dgm:cxn modelId="{6064A657-9548-40B8-BC49-562E0437AC93}" type="presOf" srcId="{D95052F5-E007-46C2-B86D-3E04B7675C23}" destId="{BB4B53AF-50E8-4A66-8BBA-DD208CD15404}" srcOrd="1" destOrd="0" presId="urn:microsoft.com/office/officeart/2005/8/layout/vList4"/>
    <dgm:cxn modelId="{904F0A73-7DE6-41E1-A689-E690B204A92E}" type="presOf" srcId="{AF9368D3-D740-4E90-841E-ECC0350A5B0C}" destId="{9B25319E-D502-451B-9DEF-C27B500D29CD}" srcOrd="0" destOrd="2" presId="urn:microsoft.com/office/officeart/2005/8/layout/vList4"/>
    <dgm:cxn modelId="{BA4F1C13-A47C-4005-9479-0B77BD672C3B}" type="presOf" srcId="{AF9368D3-D740-4E90-841E-ECC0350A5B0C}" destId="{BB4B53AF-50E8-4A66-8BBA-DD208CD15404}" srcOrd="1" destOrd="2" presId="urn:microsoft.com/office/officeart/2005/8/layout/vList4"/>
    <dgm:cxn modelId="{55A22F4F-74FB-4C21-881D-5BBC556BFAAB}" type="presOf" srcId="{21249973-B5C5-481F-8156-9AD8AC8BC03F}" destId="{21BBCF5B-7AF4-4823-8CC7-96DD3055B9F6}" srcOrd="0" destOrd="0" presId="urn:microsoft.com/office/officeart/2005/8/layout/vList4"/>
    <dgm:cxn modelId="{65CF4EDB-1F80-4CAB-86D5-F0AA14E313B4}" type="presOf" srcId="{41DE06FD-F447-425B-B3AA-A4147998F3A9}" destId="{BB4B53AF-50E8-4A66-8BBA-DD208CD15404}" srcOrd="1" destOrd="1" presId="urn:microsoft.com/office/officeart/2005/8/layout/vList4"/>
    <dgm:cxn modelId="{5BAF6CA3-B8B5-4D7F-BB8D-188A45B74052}" type="presParOf" srcId="{7BCA9C40-F7A4-4D0F-9051-85FC1F866722}" destId="{A24DE214-FCA7-4959-A1FF-DE471789C5CA}" srcOrd="0" destOrd="0" presId="urn:microsoft.com/office/officeart/2005/8/layout/vList4"/>
    <dgm:cxn modelId="{300E6FB6-4859-4CC6-9BF8-B7F31BB65991}" type="presParOf" srcId="{A24DE214-FCA7-4959-A1FF-DE471789C5CA}" destId="{21BBCF5B-7AF4-4823-8CC7-96DD3055B9F6}" srcOrd="0" destOrd="0" presId="urn:microsoft.com/office/officeart/2005/8/layout/vList4"/>
    <dgm:cxn modelId="{477D6E62-30D1-4B13-AAD4-758507491B76}" type="presParOf" srcId="{A24DE214-FCA7-4959-A1FF-DE471789C5CA}" destId="{3EA0766C-2AF8-4810-9F1B-111F61E17570}" srcOrd="1" destOrd="0" presId="urn:microsoft.com/office/officeart/2005/8/layout/vList4"/>
    <dgm:cxn modelId="{3633B192-9919-436D-AC93-6CE0C5FCB532}" type="presParOf" srcId="{A24DE214-FCA7-4959-A1FF-DE471789C5CA}" destId="{F0D89BBE-5C3E-47BB-A443-7538538F4BB8}" srcOrd="2" destOrd="0" presId="urn:microsoft.com/office/officeart/2005/8/layout/vList4"/>
    <dgm:cxn modelId="{5E9758D5-C90F-47D1-AA54-32AF11597B80}" type="presParOf" srcId="{7BCA9C40-F7A4-4D0F-9051-85FC1F866722}" destId="{63C53842-EA0E-4109-B2E4-88119BFD1810}" srcOrd="1" destOrd="0" presId="urn:microsoft.com/office/officeart/2005/8/layout/vList4"/>
    <dgm:cxn modelId="{35C7CAC1-7DAE-483B-9A21-BF08940893EA}" type="presParOf" srcId="{7BCA9C40-F7A4-4D0F-9051-85FC1F866722}" destId="{89F644E5-3D3F-43AA-BD69-14A490160C23}" srcOrd="2" destOrd="0" presId="urn:microsoft.com/office/officeart/2005/8/layout/vList4"/>
    <dgm:cxn modelId="{2409D035-E1FB-4FAF-B9AD-AFEB614283A4}" type="presParOf" srcId="{89F644E5-3D3F-43AA-BD69-14A490160C23}" destId="{F30BC14E-0FA0-42D7-8C51-F0AF7B2CF955}" srcOrd="0" destOrd="0" presId="urn:microsoft.com/office/officeart/2005/8/layout/vList4"/>
    <dgm:cxn modelId="{404BD683-8904-4000-A10C-F5C147E1C0DF}" type="presParOf" srcId="{89F644E5-3D3F-43AA-BD69-14A490160C23}" destId="{CA43BA96-2089-4F2D-944B-FE12E9A08E77}" srcOrd="1" destOrd="0" presId="urn:microsoft.com/office/officeart/2005/8/layout/vList4"/>
    <dgm:cxn modelId="{CEFB7CB7-D2A4-4C35-B91A-8C22C81DE526}" type="presParOf" srcId="{89F644E5-3D3F-43AA-BD69-14A490160C23}" destId="{14A95A0C-582F-4611-AF90-F8226F5873C6}" srcOrd="2" destOrd="0" presId="urn:microsoft.com/office/officeart/2005/8/layout/vList4"/>
    <dgm:cxn modelId="{3507C9D2-0475-48D1-A33F-BD92C053A341}" type="presParOf" srcId="{7BCA9C40-F7A4-4D0F-9051-85FC1F866722}" destId="{4C06C453-1936-4EC4-B4DF-3BAF74858453}" srcOrd="3" destOrd="0" presId="urn:microsoft.com/office/officeart/2005/8/layout/vList4"/>
    <dgm:cxn modelId="{CE11CAAF-848A-4B5B-87F7-BD9EF1FE5888}" type="presParOf" srcId="{7BCA9C40-F7A4-4D0F-9051-85FC1F866722}" destId="{52E63A02-89CD-45DA-A7FA-F078F17E2E4C}" srcOrd="4" destOrd="0" presId="urn:microsoft.com/office/officeart/2005/8/layout/vList4"/>
    <dgm:cxn modelId="{08531E0A-5221-4768-994A-6F266D44282E}" type="presParOf" srcId="{52E63A02-89CD-45DA-A7FA-F078F17E2E4C}" destId="{9B25319E-D502-451B-9DEF-C27B500D29CD}" srcOrd="0" destOrd="0" presId="urn:microsoft.com/office/officeart/2005/8/layout/vList4"/>
    <dgm:cxn modelId="{1B06B48C-1FDD-4FD2-BF5B-3C60584A4DA3}" type="presParOf" srcId="{52E63A02-89CD-45DA-A7FA-F078F17E2E4C}" destId="{E45DCBD0-1D51-4005-8FD0-E85BD75E1EC5}" srcOrd="1" destOrd="0" presId="urn:microsoft.com/office/officeart/2005/8/layout/vList4"/>
    <dgm:cxn modelId="{DFE771E6-412D-4AE1-82CE-B5624BA40D07}" type="presParOf" srcId="{52E63A02-89CD-45DA-A7FA-F078F17E2E4C}" destId="{BB4B53AF-50E8-4A66-8BBA-DD208CD1540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5A55B64-385F-4B80-B4C3-8EA9CEDBFD04}" type="datetimeFigureOut">
              <a:rPr lang="bg-BG"/>
              <a:pPr>
                <a:defRPr/>
              </a:pPr>
              <a:t>26.3.2021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bg-BG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bg-BG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44114DD-0F83-4E91-A379-C9E88623F6AC}" type="slidenum">
              <a:rPr lang="bg-BG"/>
              <a:pPr>
                <a:defRPr/>
              </a:pPr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046384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88C2AB7-DC51-4874-BB39-1D40F6F2A5B8}" type="slidenum">
              <a:rPr lang="bg-BG" smtClean="0"/>
              <a:pPr eaLnBrk="1" hangingPunct="1"/>
              <a:t>2</a:t>
            </a:fld>
            <a:endParaRPr lang="bg-BG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2355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924609FB-43C7-4D52-8EA7-0E3DAB1816D3}" type="slidenum">
              <a:rPr lang="bg-BG" sz="1200">
                <a:solidFill>
                  <a:srgbClr val="000000"/>
                </a:solidFill>
              </a:rPr>
              <a:pPr algn="r" eaLnBrk="1" hangingPunct="1"/>
              <a:t>13</a:t>
            </a:fld>
            <a:endParaRPr lang="bg-BG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2C43945-1D2A-4AF9-B843-A8A2D65B86E9}" type="slidenum">
              <a:rPr lang="bg-BG" smtClean="0">
                <a:solidFill>
                  <a:srgbClr val="000000"/>
                </a:solidFill>
              </a:rPr>
              <a:pPr eaLnBrk="1" hangingPunct="1"/>
              <a:t>3</a:t>
            </a:fld>
            <a:endParaRPr lang="bg-BG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dirty="0" smtClean="0"/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EFC898-8B74-443A-A9E2-4A46A40822AD}" type="slidenum">
              <a:rPr lang="bg-BG" smtClean="0">
                <a:solidFill>
                  <a:srgbClr val="000000"/>
                </a:solidFill>
              </a:rPr>
              <a:pPr eaLnBrk="1" hangingPunct="1"/>
              <a:t>4</a:t>
            </a:fld>
            <a:endParaRPr lang="bg-BG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ABE7ED2-3FC0-4B68-AC4C-C232E2E3AC51}" type="slidenum">
              <a:rPr lang="bg-BG" smtClean="0">
                <a:solidFill>
                  <a:srgbClr val="000000"/>
                </a:solidFill>
              </a:rPr>
              <a:pPr eaLnBrk="1" hangingPunct="1"/>
              <a:t>5</a:t>
            </a:fld>
            <a:endParaRPr lang="bg-BG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C60377E-6B8C-4575-99A5-709960F0E67A}" type="slidenum">
              <a:rPr lang="bg-BG" smtClean="0">
                <a:solidFill>
                  <a:srgbClr val="000000"/>
                </a:solidFill>
              </a:rPr>
              <a:pPr eaLnBrk="1" hangingPunct="1"/>
              <a:t>6</a:t>
            </a:fld>
            <a:endParaRPr lang="bg-BG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9E92B21-D9CD-472C-850D-614514AA0E38}" type="slidenum">
              <a:rPr lang="bg-BG" sz="1200"/>
              <a:pPr algn="r" eaLnBrk="1" hangingPunct="1"/>
              <a:t>7</a:t>
            </a:fld>
            <a:endParaRPr lang="bg-BG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2150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66168975-0BF3-4A83-B247-A731BC76E4B4}" type="slidenum">
              <a:rPr lang="bg-BG" sz="1200">
                <a:solidFill>
                  <a:srgbClr val="000000"/>
                </a:solidFill>
              </a:rPr>
              <a:pPr algn="r" eaLnBrk="1" hangingPunct="1"/>
              <a:t>8</a:t>
            </a:fld>
            <a:endParaRPr lang="bg-BG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25F9D4A-1E9D-4182-B193-32AD1087EDBF}" type="slidenum">
              <a:rPr lang="bg-BG" sz="1200">
                <a:solidFill>
                  <a:srgbClr val="000000"/>
                </a:solidFill>
              </a:rPr>
              <a:pPr algn="r" eaLnBrk="1" hangingPunct="1"/>
              <a:t>9</a:t>
            </a:fld>
            <a:endParaRPr lang="bg-BG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smtClean="0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525F9D4A-1E9D-4182-B193-32AD1087EDBF}" type="slidenum">
              <a:rPr lang="bg-BG" sz="1200">
                <a:solidFill>
                  <a:srgbClr val="000000"/>
                </a:solidFill>
              </a:rPr>
              <a:pPr algn="r" eaLnBrk="1" hangingPunct="1"/>
              <a:t>10</a:t>
            </a:fld>
            <a:endParaRPr lang="bg-BG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Rectangle 9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0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1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702818-2A6E-44D2-96BD-B05B6ACFBDF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6001463"/>
      </p:ext>
    </p:extLst>
  </p:cSld>
  <p:clrMapOvr>
    <a:masterClrMapping/>
  </p:clrMapOvr>
  <p:transition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  <a:tabLst/>
              <a:defRPr lang="en-US" sz="3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en-US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502442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000" b="1" i="0" u="none" strike="noStrike" kern="0" cap="all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5523484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sz="half" idx="1"/>
          </p:nvPr>
        </p:nvSpPr>
        <p:spPr>
          <a:xfrm>
            <a:off x="457200" y="1600200"/>
            <a:ext cx="4038603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  <a:tabLst/>
              <a:defRPr lang="en-US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–"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–"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»"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sz="half" idx="2"/>
          </p:nvPr>
        </p:nvSpPr>
        <p:spPr>
          <a:xfrm>
            <a:off x="4648196" y="1600200"/>
            <a:ext cx="4038603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•"/>
              <a:tabLst/>
              <a:defRPr lang="en-US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–"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•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–"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»"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568430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lang="en-US" sz="2400" b="1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sz="half" idx="2"/>
          </p:nvPr>
        </p:nvSpPr>
        <p:spPr>
          <a:xfrm>
            <a:off x="457200" y="2174872"/>
            <a:ext cx="4040184" cy="39512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•"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–"/>
              <a:tabLst/>
              <a:defRPr lang="en-US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»"/>
              <a:tabLst/>
              <a:defRPr lang="en-US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sz="quarter" idx="3"/>
          </p:nvPr>
        </p:nvSpPr>
        <p:spPr>
          <a:xfrm>
            <a:off x="4645023" y="1535113"/>
            <a:ext cx="4041776" cy="6397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/>
              <a:defRPr lang="en-US" sz="2400" b="1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sz="quarter" idx="4"/>
          </p:nvPr>
        </p:nvSpPr>
        <p:spPr>
          <a:xfrm>
            <a:off x="4645023" y="2174872"/>
            <a:ext cx="4041776" cy="39512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•"/>
              <a:tabLst/>
              <a:defRPr lang="en-US" sz="1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–"/>
              <a:tabLst/>
              <a:defRPr lang="en-US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ct val="100000"/>
              <a:buChar char="»"/>
              <a:tabLst/>
              <a:defRPr lang="en-US" sz="16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048471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50791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6450467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0" cap="none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  <a:tabLst/>
              <a:defRPr lang="en-US" sz="3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en-US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457200" y="1435095"/>
            <a:ext cx="3008311" cy="46910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lang="en-US" sz="1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7365980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1" i="0" u="none" strike="noStrike" kern="0" cap="none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lang="en-GB" sz="3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sz="half" idx="2"/>
          </p:nvPr>
        </p:nvSpPr>
        <p:spPr>
          <a:xfrm>
            <a:off x="1792288" y="5367335"/>
            <a:ext cx="5486400" cy="8048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/>
              <a:defRPr lang="en-US" sz="1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385226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  <a:tabLst/>
              <a:defRPr lang="en-US" sz="3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en-US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901984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  <a:prstGeom prst="rect">
            <a:avLst/>
          </a:prstGeom>
          <a:noFill/>
          <a:ln>
            <a:noFill/>
          </a:ln>
        </p:spPr>
        <p:txBody>
          <a:bodyPr vert="eaVert" wrap="square" lIns="91440" tIns="45720" rIns="91440" bIns="45720" anchor="t" anchorCtr="0" compatLnSpc="1"/>
          <a:lstStyle>
            <a:lvl1pPr marL="342900" marR="0" lvl="0" indent="-342900" algn="l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  <a:tabLst/>
              <a:defRPr lang="en-US" sz="3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  <a:lvl2pPr marL="742950" marR="0" lvl="1" indent="-285750" algn="l" defTabSz="914400" rtl="0" fontAlgn="auto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ct val="100000"/>
              <a:buChar char="–"/>
              <a:tabLst/>
              <a:defRPr lang="en-US" sz="28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2pPr>
            <a:lvl3pPr marL="1143000" marR="0" lvl="2" indent="-228600" algn="l" defTabSz="914400" rtl="0" fontAlgn="auto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  <a:tabLst/>
              <a:def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3pPr>
            <a:lvl4pPr marL="1600200" marR="0" lvl="3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–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4pPr>
            <a:lvl5pPr marL="2057400" marR="0" lvl="4" indent="-228600" algn="l" defTabSz="914400" rtl="0" fontAlgn="auto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ct val="100000"/>
              <a:buChar char="»"/>
              <a:tabLst/>
              <a:defRPr lang="en-US" sz="20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05644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/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Rectangle 9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0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1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92D72-B1D0-4C87-9AFF-9FEAD46A97DC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66646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73023" y="836611"/>
            <a:ext cx="4441826" cy="5289547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defRPr/>
            </a:lvl3pPr>
            <a:lvl4pPr>
              <a:spcBef>
                <a:spcPts val="400"/>
              </a:spcBef>
              <a:defRPr/>
            </a:lvl4pPr>
            <a:lvl5pPr>
              <a:defRPr sz="18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667253" y="836611"/>
            <a:ext cx="4441826" cy="5289547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defRPr/>
            </a:lvl3pPr>
            <a:lvl4pPr>
              <a:spcBef>
                <a:spcPts val="400"/>
              </a:spcBef>
              <a:defRPr/>
            </a:lvl4pPr>
            <a:lvl5pPr>
              <a:defRPr sz="18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Rectangle 9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0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1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91077-1C53-419E-BBA2-0B93CE256431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188499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defRPr/>
            </a:lvl1pPr>
            <a:lvl2pPr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defRPr/>
            </a:lvl1pPr>
            <a:lvl2pPr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defRPr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7" name="Rectangle 9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Rectangle 10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Rectangle 11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94F18-0B7A-4C8C-81D5-208AD05266BD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09064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Rectangle 9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0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Rectangle 11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A5F04-7122-4C27-B241-5354A0D518F4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01038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Rectangle 10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Rectangle 11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80337-C62D-499D-B220-BED85C4F321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212015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/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spcBef>
                <a:spcPts val="800"/>
              </a:spcBef>
              <a:defRPr sz="3200"/>
            </a:lvl1pPr>
            <a:lvl2pPr>
              <a:spcBef>
                <a:spcPts val="700"/>
              </a:spcBef>
              <a:defRPr sz="2800"/>
            </a:lvl2pPr>
            <a:lvl3pPr>
              <a:spcBef>
                <a:spcPts val="600"/>
              </a:spcBef>
              <a:defRPr sz="2400"/>
            </a:lvl3pPr>
            <a:lvl4pPr>
              <a:spcBef>
                <a:spcPts val="500"/>
              </a:spcBef>
              <a:defRPr sz="2000"/>
            </a:lvl4pPr>
            <a:lvl5pPr>
              <a:spcBef>
                <a:spcPts val="500"/>
              </a:spcBef>
              <a:defRPr sz="2000"/>
            </a:lvl5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GB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9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0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1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5E765-3D27-47CF-A8E2-D008D839A87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42505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/>
            <a:r>
              <a:rPr lang="bg-BG"/>
              <a:t>Редакт. стил загл. образец</a:t>
            </a:r>
            <a:endParaRPr lang="en-GB"/>
          </a:p>
        </p:txBody>
      </p:sp>
      <p:sp>
        <p:nvSpPr>
          <p:cNvPr id="3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3200"/>
            </a:lvl1pPr>
          </a:lstStyle>
          <a:p>
            <a:pPr lvl="0"/>
            <a:r>
              <a:rPr lang="bg-BG" noProof="0"/>
              <a:t>Щракнете върху иконата, за да добавите картина</a:t>
            </a:r>
            <a:endParaRPr lang="en-GB" noProof="0"/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Rectangle 9"/>
          <p:cNvSpPr txBox="1"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0"/>
          <p:cNvSpPr txBox="1"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1"/>
          <p:cNvSpPr txBox="1"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8365AD-088F-40B8-BF37-F6F8D9A0DF28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590671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2000" b="0" i="0" u="none" strike="noStrike" kern="0" cap="none" spc="0" baseline="0">
                <a:solidFill>
                  <a:srgbClr val="333333"/>
                </a:solidFill>
                <a:uFillTx/>
                <a:latin typeface="Neo Sans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  <a:tabLst/>
              <a:defRPr lang="en-US" sz="3200" b="0" i="0" u="none" strike="noStrike" kern="0" cap="none" spc="0" baseline="0">
                <a:solidFill>
                  <a:srgbClr val="000000"/>
                </a:solidFill>
                <a:uFillTx/>
                <a:latin typeface="Arial"/>
              </a:defRPr>
            </a:lvl1pPr>
          </a:lstStyle>
          <a:p>
            <a:pPr lvl="0"/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31580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hyperlink" Target="http://www.m62.net/" TargetMode="Externa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1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7" Type="http://schemas.openxmlformats.org/officeDocument/2006/relationships/hyperlink" Target="http://www.m62.net/powerpoint-slides/" TargetMode="External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hyperlink" Target="http://www.m62.net/presentation-theory/bullet-points-dont-work/beyond-bullet-points/" TargetMode="External"/><Relationship Id="rId10" Type="http://schemas.openxmlformats.org/officeDocument/2006/relationships/slideLayout" Target="../slideLayouts/slideLayout18.xml"/><Relationship Id="rId19" Type="http://schemas.openxmlformats.org/officeDocument/2006/relationships/hyperlink" Target="http://www.m62.net/powerpoint-training/" TargetMode="Externa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C:\Users\andersonl\Desktop\Logistics slide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47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 txBox="1">
            <a:spLocks noGrp="1"/>
          </p:cNvSpPr>
          <p:nvPr>
            <p:ph type="body" idx="1"/>
          </p:nvPr>
        </p:nvSpPr>
        <p:spPr bwMode="auto">
          <a:xfrm>
            <a:off x="73025" y="836613"/>
            <a:ext cx="9036050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GB" smtClean="0"/>
          </a:p>
        </p:txBody>
      </p:sp>
      <p:sp>
        <p:nvSpPr>
          <p:cNvPr id="1028" name="Rectangle 2"/>
          <p:cNvSpPr txBox="1">
            <a:spLocks noGrp="1"/>
          </p:cNvSpPr>
          <p:nvPr>
            <p:ph type="title"/>
          </p:nvPr>
        </p:nvSpPr>
        <p:spPr bwMode="auto">
          <a:xfrm>
            <a:off x="1692275" y="188913"/>
            <a:ext cx="74168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smtClean="0"/>
              <a:t>Редакт. стил загл. образец</a:t>
            </a:r>
            <a:endParaRPr lang="en-GB" smtClean="0"/>
          </a:p>
        </p:txBody>
      </p:sp>
      <p:sp>
        <p:nvSpPr>
          <p:cNvPr id="5" name="Rectangle 9"/>
          <p:cNvSpPr txBox="1">
            <a:spLocks noGrp="1"/>
          </p:cNvSpPr>
          <p:nvPr>
            <p:ph type="dt" sz="half" idx="2"/>
          </p:nvPr>
        </p:nvSpPr>
        <p:spPr>
          <a:xfrm>
            <a:off x="2916238" y="6337300"/>
            <a:ext cx="1584325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Rectangle 10"/>
          <p:cNvSpPr txBox="1">
            <a:spLocks noGrp="1"/>
          </p:cNvSpPr>
          <p:nvPr>
            <p:ph type="ftr" sz="quarter" idx="3"/>
          </p:nvPr>
        </p:nvSpPr>
        <p:spPr>
          <a:xfrm>
            <a:off x="4572000" y="6337300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Rectangle 11"/>
          <p:cNvSpPr txBox="1">
            <a:spLocks noGrp="1"/>
          </p:cNvSpPr>
          <p:nvPr>
            <p:ph type="sldNum" sz="quarter" idx="4"/>
          </p:nvPr>
        </p:nvSpPr>
        <p:spPr>
          <a:xfrm>
            <a:off x="7947025" y="6337300"/>
            <a:ext cx="1162050" cy="4762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GB" sz="1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</a:defRPr>
            </a:lvl1pPr>
          </a:lstStyle>
          <a:p>
            <a:pPr>
              <a:defRPr/>
            </a:pPr>
            <a:fld id="{829989C4-89A3-48C7-BC10-2C08353D438E}" type="slidenum">
              <a:rPr/>
              <a:pPr>
                <a:defRPr/>
              </a:pPr>
              <a:t>‹#›</a:t>
            </a:fld>
            <a:endParaRPr/>
          </a:p>
        </p:txBody>
      </p:sp>
      <p:pic>
        <p:nvPicPr>
          <p:cNvPr id="1032" name="Картина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5346700"/>
            <a:ext cx="8223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Овал 2"/>
          <p:cNvSpPr>
            <a:spLocks/>
          </p:cNvSpPr>
          <p:nvPr/>
        </p:nvSpPr>
        <p:spPr bwMode="auto">
          <a:xfrm>
            <a:off x="65088" y="5761038"/>
            <a:ext cx="954087" cy="960437"/>
          </a:xfrm>
          <a:custGeom>
            <a:avLst/>
            <a:gdLst>
              <a:gd name="T0" fmla="*/ 477044 w 954087"/>
              <a:gd name="T1" fmla="*/ 0 h 960437"/>
              <a:gd name="T2" fmla="*/ 954087 w 954087"/>
              <a:gd name="T3" fmla="*/ 480219 h 960437"/>
              <a:gd name="T4" fmla="*/ 477044 w 954087"/>
              <a:gd name="T5" fmla="*/ 960437 h 960437"/>
              <a:gd name="T6" fmla="*/ 0 w 954087"/>
              <a:gd name="T7" fmla="*/ 480219 h 960437"/>
              <a:gd name="T8" fmla="*/ 139723 w 954087"/>
              <a:gd name="T9" fmla="*/ 140653 h 960437"/>
              <a:gd name="T10" fmla="*/ 139723 w 954087"/>
              <a:gd name="T11" fmla="*/ 819784 h 960437"/>
              <a:gd name="T12" fmla="*/ 814364 w 954087"/>
              <a:gd name="T13" fmla="*/ 819784 h 960437"/>
              <a:gd name="T14" fmla="*/ 814364 w 954087"/>
              <a:gd name="T15" fmla="*/ 140653 h 960437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139723 w 954087"/>
              <a:gd name="T25" fmla="*/ 140653 h 960437"/>
              <a:gd name="T26" fmla="*/ 814364 w 954087"/>
              <a:gd name="T27" fmla="*/ 819784 h 9604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54087" h="960437">
                <a:moveTo>
                  <a:pt x="0" y="480219"/>
                </a:moveTo>
                <a:lnTo>
                  <a:pt x="0" y="480219"/>
                </a:lnTo>
                <a:cubicBezTo>
                  <a:pt x="0" y="745436"/>
                  <a:pt x="213579" y="960437"/>
                  <a:pt x="477043" y="960438"/>
                </a:cubicBezTo>
                <a:cubicBezTo>
                  <a:pt x="740508" y="960438"/>
                  <a:pt x="954088" y="745436"/>
                  <a:pt x="954088" y="480219"/>
                </a:cubicBezTo>
                <a:cubicBezTo>
                  <a:pt x="954088" y="215001"/>
                  <a:pt x="740508" y="0"/>
                  <a:pt x="477044" y="0"/>
                </a:cubicBezTo>
                <a:cubicBezTo>
                  <a:pt x="213579" y="0"/>
                  <a:pt x="0" y="215001"/>
                  <a:pt x="0" y="480219"/>
                </a:cubicBezTo>
                <a:close/>
              </a:path>
            </a:pathLst>
          </a:custGeom>
          <a:solidFill>
            <a:srgbClr val="061F5B"/>
          </a:solidFill>
          <a:ln w="25402">
            <a:solidFill>
              <a:srgbClr val="031441"/>
            </a:solidFill>
            <a:prstDash val="solid"/>
            <a:round/>
            <a:headEnd/>
            <a:tailEnd/>
          </a:ln>
        </p:spPr>
        <p:txBody>
          <a:bodyPr anchor="ctr" anchorCtr="1"/>
          <a:lstStyle/>
          <a:p>
            <a:endParaRPr lang="bg-BG"/>
          </a:p>
        </p:txBody>
      </p:sp>
      <p:sp>
        <p:nvSpPr>
          <p:cNvPr id="1034" name="Овал 10"/>
          <p:cNvSpPr>
            <a:spLocks/>
          </p:cNvSpPr>
          <p:nvPr/>
        </p:nvSpPr>
        <p:spPr bwMode="auto">
          <a:xfrm>
            <a:off x="1019175" y="5761038"/>
            <a:ext cx="954088" cy="960437"/>
          </a:xfrm>
          <a:custGeom>
            <a:avLst/>
            <a:gdLst>
              <a:gd name="T0" fmla="*/ 477044 w 954088"/>
              <a:gd name="T1" fmla="*/ 0 h 960437"/>
              <a:gd name="T2" fmla="*/ 954088 w 954088"/>
              <a:gd name="T3" fmla="*/ 480219 h 960437"/>
              <a:gd name="T4" fmla="*/ 477044 w 954088"/>
              <a:gd name="T5" fmla="*/ 960437 h 960437"/>
              <a:gd name="T6" fmla="*/ 0 w 954088"/>
              <a:gd name="T7" fmla="*/ 480219 h 960437"/>
              <a:gd name="T8" fmla="*/ 139723 w 954088"/>
              <a:gd name="T9" fmla="*/ 140653 h 960437"/>
              <a:gd name="T10" fmla="*/ 139723 w 954088"/>
              <a:gd name="T11" fmla="*/ 819784 h 960437"/>
              <a:gd name="T12" fmla="*/ 814365 w 954088"/>
              <a:gd name="T13" fmla="*/ 819784 h 960437"/>
              <a:gd name="T14" fmla="*/ 814365 w 954088"/>
              <a:gd name="T15" fmla="*/ 140653 h 960437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139723 w 954088"/>
              <a:gd name="T25" fmla="*/ 140653 h 960437"/>
              <a:gd name="T26" fmla="*/ 814365 w 954088"/>
              <a:gd name="T27" fmla="*/ 819784 h 9604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54088" h="960437">
                <a:moveTo>
                  <a:pt x="0" y="480218"/>
                </a:moveTo>
                <a:lnTo>
                  <a:pt x="0" y="480218"/>
                </a:lnTo>
                <a:cubicBezTo>
                  <a:pt x="0" y="745435"/>
                  <a:pt x="213579" y="960435"/>
                  <a:pt x="477043" y="960436"/>
                </a:cubicBezTo>
                <a:cubicBezTo>
                  <a:pt x="740508" y="960436"/>
                  <a:pt x="954088" y="745435"/>
                  <a:pt x="954088" y="480218"/>
                </a:cubicBezTo>
                <a:cubicBezTo>
                  <a:pt x="954088" y="215000"/>
                  <a:pt x="740508" y="0"/>
                  <a:pt x="477044" y="0"/>
                </a:cubicBezTo>
                <a:cubicBezTo>
                  <a:pt x="213579" y="0"/>
                  <a:pt x="0" y="215000"/>
                  <a:pt x="0" y="480218"/>
                </a:cubicBezTo>
                <a:close/>
              </a:path>
            </a:pathLst>
          </a:custGeom>
          <a:solidFill>
            <a:srgbClr val="061F5B"/>
          </a:solidFill>
          <a:ln w="25402">
            <a:solidFill>
              <a:srgbClr val="031441"/>
            </a:solidFill>
            <a:prstDash val="solid"/>
            <a:round/>
            <a:headEnd/>
            <a:tailEnd/>
          </a:ln>
        </p:spPr>
        <p:txBody>
          <a:bodyPr anchor="ctr" anchorCtr="1"/>
          <a:lstStyle/>
          <a:p>
            <a:endParaRPr lang="bg-BG"/>
          </a:p>
        </p:txBody>
      </p:sp>
      <p:sp>
        <p:nvSpPr>
          <p:cNvPr id="1035" name="Овал 11"/>
          <p:cNvSpPr>
            <a:spLocks/>
          </p:cNvSpPr>
          <p:nvPr/>
        </p:nvSpPr>
        <p:spPr bwMode="auto">
          <a:xfrm>
            <a:off x="1973263" y="5761038"/>
            <a:ext cx="954087" cy="960437"/>
          </a:xfrm>
          <a:custGeom>
            <a:avLst/>
            <a:gdLst>
              <a:gd name="T0" fmla="*/ 477044 w 954087"/>
              <a:gd name="T1" fmla="*/ 0 h 960437"/>
              <a:gd name="T2" fmla="*/ 954087 w 954087"/>
              <a:gd name="T3" fmla="*/ 480219 h 960437"/>
              <a:gd name="T4" fmla="*/ 477044 w 954087"/>
              <a:gd name="T5" fmla="*/ 960437 h 960437"/>
              <a:gd name="T6" fmla="*/ 0 w 954087"/>
              <a:gd name="T7" fmla="*/ 480219 h 960437"/>
              <a:gd name="T8" fmla="*/ 139723 w 954087"/>
              <a:gd name="T9" fmla="*/ 140653 h 960437"/>
              <a:gd name="T10" fmla="*/ 139723 w 954087"/>
              <a:gd name="T11" fmla="*/ 819784 h 960437"/>
              <a:gd name="T12" fmla="*/ 814364 w 954087"/>
              <a:gd name="T13" fmla="*/ 819784 h 960437"/>
              <a:gd name="T14" fmla="*/ 814364 w 954087"/>
              <a:gd name="T15" fmla="*/ 140653 h 960437"/>
              <a:gd name="T16" fmla="*/ 17694720 60000 65536"/>
              <a:gd name="T17" fmla="*/ 0 60000 65536"/>
              <a:gd name="T18" fmla="*/ 5898240 60000 65536"/>
              <a:gd name="T19" fmla="*/ 11796480 60000 65536"/>
              <a:gd name="T20" fmla="*/ 17694720 60000 65536"/>
              <a:gd name="T21" fmla="*/ 5898240 60000 65536"/>
              <a:gd name="T22" fmla="*/ 5898240 60000 65536"/>
              <a:gd name="T23" fmla="*/ 17694720 60000 65536"/>
              <a:gd name="T24" fmla="*/ 139723 w 954087"/>
              <a:gd name="T25" fmla="*/ 140653 h 960437"/>
              <a:gd name="T26" fmla="*/ 814364 w 954087"/>
              <a:gd name="T27" fmla="*/ 819784 h 96043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54087" h="960437">
                <a:moveTo>
                  <a:pt x="0" y="480219"/>
                </a:moveTo>
                <a:lnTo>
                  <a:pt x="0" y="480219"/>
                </a:lnTo>
                <a:cubicBezTo>
                  <a:pt x="0" y="745436"/>
                  <a:pt x="213579" y="960437"/>
                  <a:pt x="477043" y="960438"/>
                </a:cubicBezTo>
                <a:cubicBezTo>
                  <a:pt x="740508" y="960438"/>
                  <a:pt x="954088" y="745436"/>
                  <a:pt x="954088" y="480219"/>
                </a:cubicBezTo>
                <a:cubicBezTo>
                  <a:pt x="954088" y="215001"/>
                  <a:pt x="740508" y="0"/>
                  <a:pt x="477044" y="0"/>
                </a:cubicBezTo>
                <a:cubicBezTo>
                  <a:pt x="213579" y="0"/>
                  <a:pt x="0" y="215001"/>
                  <a:pt x="0" y="480219"/>
                </a:cubicBezTo>
                <a:close/>
              </a:path>
            </a:pathLst>
          </a:custGeom>
          <a:solidFill>
            <a:srgbClr val="061F5B"/>
          </a:solidFill>
          <a:ln w="25402">
            <a:solidFill>
              <a:srgbClr val="031441"/>
            </a:solidFill>
            <a:prstDash val="solid"/>
            <a:round/>
            <a:headEnd/>
            <a:tailEnd/>
          </a:ln>
        </p:spPr>
        <p:txBody>
          <a:bodyPr anchor="ctr" anchorCtr="1"/>
          <a:lstStyle/>
          <a:p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</p:sldLayoutIdLst>
  <p:transition>
    <p:fade/>
  </p:transition>
  <p:txStyles>
    <p:titleStyle>
      <a:lvl1pPr algn="r" rtl="0" eaLnBrk="0" fontAlgn="base" hangingPunct="0">
        <a:spcBef>
          <a:spcPct val="0"/>
        </a:spcBef>
        <a:spcAft>
          <a:spcPct val="0"/>
        </a:spcAft>
        <a:defRPr lang="bg-BG" sz="2400">
          <a:solidFill>
            <a:srgbClr val="FFFFFF"/>
          </a:solidFill>
          <a:latin typeface="Arial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pitchFamily="34" charset="0"/>
        </a:defRPr>
      </a:lvl5pPr>
      <a:lvl6pPr marL="457200" algn="r" rtl="0" eaLnBrk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pitchFamily="34" charset="0"/>
        </a:defRPr>
      </a:lvl6pPr>
      <a:lvl7pPr marL="914400" algn="r" rtl="0" eaLnBrk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pitchFamily="34" charset="0"/>
        </a:defRPr>
      </a:lvl7pPr>
      <a:lvl8pPr marL="1371600" algn="r" rtl="0" eaLnBrk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pitchFamily="34" charset="0"/>
        </a:defRPr>
      </a:lvl8pPr>
      <a:lvl9pPr marL="1828800" algn="r" rtl="0" eaLnBrk="0" fontAlgn="base">
        <a:spcBef>
          <a:spcPct val="0"/>
        </a:spcBef>
        <a:spcAft>
          <a:spcPct val="0"/>
        </a:spcAft>
        <a:defRPr sz="2400">
          <a:solidFill>
            <a:srgbClr val="FFFFF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ts val="600"/>
        </a:spcBef>
        <a:spcAft>
          <a:spcPct val="0"/>
        </a:spcAft>
        <a:buSzPct val="100000"/>
        <a:buChar char="•"/>
        <a:defRPr lang="bg-BG" sz="2400">
          <a:solidFill>
            <a:srgbClr val="061F5B"/>
          </a:solidFill>
          <a:latin typeface="Arial"/>
        </a:defRPr>
      </a:lvl1pPr>
      <a:lvl2pPr marL="742950" lvl="1" indent="-285750" algn="l" rtl="0" eaLnBrk="0" fontAlgn="base" hangingPunct="0">
        <a:spcBef>
          <a:spcPts val="500"/>
        </a:spcBef>
        <a:spcAft>
          <a:spcPct val="0"/>
        </a:spcAft>
        <a:buSzPct val="100000"/>
        <a:buChar char="–"/>
        <a:defRPr lang="bg-BG" sz="2200">
          <a:solidFill>
            <a:srgbClr val="061F5B"/>
          </a:solidFill>
          <a:latin typeface="Arial"/>
        </a:defRPr>
      </a:lvl2pPr>
      <a:lvl3pPr marL="1143000" lvl="2" indent="-228600" algn="l" rtl="0" eaLnBrk="0" fontAlgn="base" hangingPunct="0">
        <a:spcBef>
          <a:spcPts val="500"/>
        </a:spcBef>
        <a:spcAft>
          <a:spcPct val="0"/>
        </a:spcAft>
        <a:buSzPct val="100000"/>
        <a:buChar char="•"/>
        <a:defRPr lang="bg-BG" sz="2000">
          <a:solidFill>
            <a:srgbClr val="061F5B"/>
          </a:solidFill>
          <a:latin typeface="Arial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SzPct val="100000"/>
        <a:buChar char="–"/>
        <a:defRPr lang="bg-BG" sz="2000">
          <a:solidFill>
            <a:srgbClr val="061F5B"/>
          </a:solidFill>
          <a:latin typeface="Arial"/>
        </a:defRPr>
      </a:lvl4pPr>
      <a:lvl5pPr marL="2057400" lvl="4" indent="-228600" algn="l" rtl="0" eaLnBrk="0" fontAlgn="base" hangingPunct="0">
        <a:spcBef>
          <a:spcPts val="400"/>
        </a:spcBef>
        <a:spcAft>
          <a:spcPct val="0"/>
        </a:spcAft>
        <a:buSzPct val="100000"/>
        <a:buChar char="»"/>
        <a:defRPr lang="bg-BG" sz="1600">
          <a:solidFill>
            <a:srgbClr val="061F5B"/>
          </a:solidFill>
          <a:latin typeface="Arial"/>
        </a:defRPr>
      </a:lvl5pPr>
      <a:lvl6pPr marL="2514600" indent="-228600" algn="l" rtl="0" eaLnBrk="0" fontAlgn="base">
        <a:spcBef>
          <a:spcPts val="400"/>
        </a:spcBef>
        <a:spcAft>
          <a:spcPct val="0"/>
        </a:spcAft>
        <a:buSzPct val="100000"/>
        <a:buChar char="»"/>
        <a:defRPr lang="bg-BG" sz="1600">
          <a:solidFill>
            <a:srgbClr val="061F5B"/>
          </a:solidFill>
          <a:latin typeface="Arial"/>
        </a:defRPr>
      </a:lvl6pPr>
      <a:lvl7pPr marL="2971800" indent="-228600" algn="l" rtl="0" eaLnBrk="0" fontAlgn="base">
        <a:spcBef>
          <a:spcPts val="400"/>
        </a:spcBef>
        <a:spcAft>
          <a:spcPct val="0"/>
        </a:spcAft>
        <a:buSzPct val="100000"/>
        <a:buChar char="»"/>
        <a:defRPr lang="bg-BG" sz="1600">
          <a:solidFill>
            <a:srgbClr val="061F5B"/>
          </a:solidFill>
          <a:latin typeface="Arial"/>
        </a:defRPr>
      </a:lvl7pPr>
      <a:lvl8pPr marL="3429000" indent="-228600" algn="l" rtl="0" eaLnBrk="0" fontAlgn="base">
        <a:spcBef>
          <a:spcPts val="400"/>
        </a:spcBef>
        <a:spcAft>
          <a:spcPct val="0"/>
        </a:spcAft>
        <a:buSzPct val="100000"/>
        <a:buChar char="»"/>
        <a:defRPr lang="bg-BG" sz="1600">
          <a:solidFill>
            <a:srgbClr val="061F5B"/>
          </a:solidFill>
          <a:latin typeface="Arial"/>
        </a:defRPr>
      </a:lvl8pPr>
      <a:lvl9pPr marL="3886200" indent="-228600" algn="l" rtl="0" eaLnBrk="0" fontAlgn="base">
        <a:spcBef>
          <a:spcPts val="400"/>
        </a:spcBef>
        <a:spcAft>
          <a:spcPct val="0"/>
        </a:spcAft>
        <a:buSzPct val="100000"/>
        <a:buChar char="»"/>
        <a:defRPr lang="bg-BG" sz="1600">
          <a:solidFill>
            <a:srgbClr val="061F5B"/>
          </a:solidFill>
          <a:latin typeface="Arial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D9D9D9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-93663" y="6453188"/>
            <a:ext cx="85328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GB" sz="1200">
                <a:solidFill>
                  <a:srgbClr val="4D4D4D"/>
                </a:solidFill>
                <a:latin typeface="Neo Sans"/>
              </a:rPr>
              <a:t>m62 visualcommunications is the global leader in presentation effectiveness, from offices in the UK, USA, and Singapore</a:t>
            </a:r>
          </a:p>
        </p:txBody>
      </p:sp>
      <p:pic>
        <p:nvPicPr>
          <p:cNvPr id="2052" name="Picture 4" descr="m62-logo">
            <a:hlinkClick r:id="rId13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650" y="6484938"/>
            <a:ext cx="3810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1">
            <a:hlinkClick r:id="rId15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777875"/>
            <a:ext cx="20002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2">
            <a:hlinkClick r:id="rId17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673350"/>
            <a:ext cx="20002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3">
            <a:hlinkClick r:id="rId19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568825"/>
            <a:ext cx="2000250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>
            <a:hlinkClick r:id="rId15"/>
          </p:cNvPr>
          <p:cNvSpPr txBox="1">
            <a:spLocks noChangeArrowheads="1"/>
          </p:cNvSpPr>
          <p:nvPr/>
        </p:nvSpPr>
        <p:spPr bwMode="auto">
          <a:xfrm>
            <a:off x="379413" y="2290763"/>
            <a:ext cx="16367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sz="1400" smtClean="0">
                <a:solidFill>
                  <a:srgbClr val="135971"/>
                </a:solidFill>
                <a:latin typeface="Neo Sans"/>
              </a:rPr>
              <a:t>Beyond Bullet Points</a:t>
            </a:r>
          </a:p>
        </p:txBody>
      </p:sp>
      <p:sp>
        <p:nvSpPr>
          <p:cNvPr id="2057" name="Text Box 9">
            <a:hlinkClick r:id="rId17"/>
          </p:cNvPr>
          <p:cNvSpPr txBox="1">
            <a:spLocks noChangeArrowheads="1"/>
          </p:cNvSpPr>
          <p:nvPr/>
        </p:nvSpPr>
        <p:spPr bwMode="auto">
          <a:xfrm>
            <a:off x="379413" y="4189413"/>
            <a:ext cx="141763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sz="1400" smtClean="0">
                <a:solidFill>
                  <a:srgbClr val="135971"/>
                </a:solidFill>
                <a:latin typeface="Neo Sans"/>
              </a:rPr>
              <a:t>PowerPoint Slides</a:t>
            </a:r>
          </a:p>
        </p:txBody>
      </p:sp>
      <p:sp>
        <p:nvSpPr>
          <p:cNvPr id="2058" name="Text Box 10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379413" y="6084888"/>
            <a:ext cx="1598612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GB" sz="1400" smtClean="0">
                <a:solidFill>
                  <a:srgbClr val="135971"/>
                </a:solidFill>
                <a:latin typeface="Neo Sans"/>
              </a:rPr>
              <a:t>PowerPoint Training</a:t>
            </a:r>
          </a:p>
        </p:txBody>
      </p:sp>
      <p:pic>
        <p:nvPicPr>
          <p:cNvPr id="2059" name="Picture 11" descr="b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777875"/>
            <a:ext cx="63627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8575" y="188913"/>
            <a:ext cx="9115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GB" sz="2100" smtClean="0">
                <a:solidFill>
                  <a:srgbClr val="333333"/>
                </a:solidFill>
                <a:latin typeface="Neo Sans"/>
              </a:rPr>
              <a:t>It’s not the </a:t>
            </a:r>
            <a:r>
              <a:rPr lang="en-GB" sz="2100" b="1" smtClean="0">
                <a:solidFill>
                  <a:srgbClr val="333333"/>
                </a:solidFill>
                <a:latin typeface="Neo Sans"/>
              </a:rPr>
              <a:t>design</a:t>
            </a:r>
            <a:r>
              <a:rPr lang="en-GB" sz="2100" smtClean="0">
                <a:solidFill>
                  <a:srgbClr val="333333"/>
                </a:solidFill>
                <a:latin typeface="Neo Sans"/>
              </a:rPr>
              <a:t> of your template, it’s what you </a:t>
            </a:r>
            <a:r>
              <a:rPr lang="en-GB" sz="2100" b="1" smtClean="0">
                <a:solidFill>
                  <a:srgbClr val="333333"/>
                </a:solidFill>
                <a:latin typeface="Neo Sans"/>
              </a:rPr>
              <a:t>do with it</a:t>
            </a:r>
            <a:r>
              <a:rPr lang="en-GB" sz="2100" smtClean="0">
                <a:solidFill>
                  <a:srgbClr val="333333"/>
                </a:solidFill>
                <a:latin typeface="Neo Sans"/>
              </a:rPr>
              <a:t> that counts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 sz="1400">
              <a:solidFill>
                <a:srgbClr val="FFFFFF"/>
              </a:solidFill>
            </a:endParaRPr>
          </a:p>
        </p:txBody>
      </p:sp>
      <p:sp>
        <p:nvSpPr>
          <p:cNvPr id="2" name="Rectangle 2"/>
          <p:cNvSpPr txBox="1">
            <a:spLocks/>
          </p:cNvSpPr>
          <p:nvPr/>
        </p:nvSpPr>
        <p:spPr bwMode="auto">
          <a:xfrm>
            <a:off x="755576" y="692697"/>
            <a:ext cx="7343775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bg-BG" sz="2000" b="1" dirty="0">
              <a:solidFill>
                <a:schemeClr val="accent1"/>
              </a:solidFill>
              <a:latin typeface="Times New Roman" pitchFamily="18" charset="0"/>
            </a:endParaRPr>
          </a:p>
          <a:p>
            <a:pPr algn="ctr" eaLnBrk="1" hangingPunct="1"/>
            <a:endParaRPr lang="bg-BG" sz="2000" b="1" dirty="0">
              <a:solidFill>
                <a:schemeClr val="accent1"/>
              </a:solidFill>
              <a:latin typeface="Times New Roman" pitchFamily="18" charset="0"/>
            </a:endParaRPr>
          </a:p>
          <a:p>
            <a:pPr algn="ctr" eaLnBrk="1" hangingPunct="1"/>
            <a:endParaRPr lang="en-US" sz="2000" b="1" dirty="0">
              <a:solidFill>
                <a:srgbClr val="10253F"/>
              </a:solidFill>
              <a:latin typeface="Times New Roman" pitchFamily="18" charset="0"/>
            </a:endParaRPr>
          </a:p>
          <a:p>
            <a:pPr algn="ctr" eaLnBrk="1" hangingPunct="1"/>
            <a:endParaRPr lang="bg-BG" sz="2400" b="1" dirty="0" smtClean="0">
              <a:solidFill>
                <a:srgbClr val="10253F"/>
              </a:solidFill>
              <a:cs typeface="Arial" panose="020B0604020202020204" pitchFamily="34" charset="0"/>
            </a:endParaRPr>
          </a:p>
          <a:p>
            <a:pPr algn="ctr" eaLnBrk="1" hangingPunct="1"/>
            <a:r>
              <a:rPr lang="bg-BG" sz="2400" b="1" dirty="0" smtClean="0">
                <a:solidFill>
                  <a:srgbClr val="10253F"/>
                </a:solidFill>
                <a:cs typeface="Arial" panose="020B0604020202020204" pitchFamily="34" charset="0"/>
              </a:rPr>
              <a:t>ФИНАЛЕН ДОКЛАД</a:t>
            </a:r>
            <a:r>
              <a:rPr lang="en-US" sz="2400" b="1" dirty="0" smtClean="0">
                <a:solidFill>
                  <a:srgbClr val="10253F"/>
                </a:solidFill>
                <a:cs typeface="Arial" panose="020B0604020202020204" pitchFamily="34" charset="0"/>
              </a:rPr>
              <a:t> - </a:t>
            </a:r>
            <a:r>
              <a:rPr lang="bg-BG" sz="2400" b="1" dirty="0" smtClean="0">
                <a:solidFill>
                  <a:srgbClr val="10253F"/>
                </a:solidFill>
                <a:cs typeface="Arial" panose="020B0604020202020204" pitchFamily="34" charset="0"/>
              </a:rPr>
              <a:t>ОТЧЕТ</a:t>
            </a:r>
            <a:r>
              <a:rPr lang="en-US" sz="2400" b="1" dirty="0" smtClean="0">
                <a:solidFill>
                  <a:srgbClr val="10253F"/>
                </a:solidFill>
                <a:cs typeface="Arial" panose="020B0604020202020204" pitchFamily="34" charset="0"/>
              </a:rPr>
              <a:t> </a:t>
            </a:r>
            <a:r>
              <a:rPr lang="bg-BG" sz="2400" b="1" dirty="0" smtClean="0">
                <a:solidFill>
                  <a:srgbClr val="10253F"/>
                </a:solidFill>
                <a:cs typeface="Arial" panose="020B0604020202020204" pitchFamily="34" charset="0"/>
              </a:rPr>
              <a:t>ЗА ИЗПЪЛНЕНИЕ НА ИНТЕГРИРАН ПЛАН ЗА ГРАДСКО ВЪЗСТАНОВЯВАНЕ И РАЗВИТИЕ НА ГРАД БЛАГОЕВГРАД 2014-2020 Г.</a:t>
            </a:r>
            <a:endParaRPr lang="en-US" sz="2400" b="1" dirty="0" smtClean="0">
              <a:solidFill>
                <a:srgbClr val="10253F"/>
              </a:solidFill>
              <a:cs typeface="Arial" panose="020B0604020202020204" pitchFamily="34" charset="0"/>
            </a:endParaRPr>
          </a:p>
          <a:p>
            <a:pPr algn="ctr" eaLnBrk="1" hangingPunct="1"/>
            <a:endParaRPr lang="en-US" sz="2400" b="1" dirty="0" smtClean="0">
              <a:solidFill>
                <a:srgbClr val="10253F"/>
              </a:solidFill>
              <a:cs typeface="Arial" panose="020B0604020202020204" pitchFamily="34" charset="0"/>
            </a:endParaRPr>
          </a:p>
          <a:p>
            <a:pPr algn="ctr" eaLnBrk="1" hangingPunct="1"/>
            <a:endParaRPr lang="bg-BG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bg-BG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endParaRPr lang="bg-BG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bg-BG" sz="1600" b="1" dirty="0">
              <a:solidFill>
                <a:schemeClr val="tx2"/>
              </a:solidFill>
              <a:cs typeface="Arial" pitchFamily="34" charset="0"/>
            </a:endParaRPr>
          </a:p>
          <a:p>
            <a:pPr algn="just" eaLnBrk="1" hangingPunct="1"/>
            <a:endParaRPr lang="en-US" b="1" dirty="0">
              <a:solidFill>
                <a:srgbClr val="2251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Rectangle 3"/>
          <p:cNvSpPr txBox="1">
            <a:spLocks/>
          </p:cNvSpPr>
          <p:nvPr/>
        </p:nvSpPr>
        <p:spPr bwMode="auto">
          <a:xfrm>
            <a:off x="285750" y="3789363"/>
            <a:ext cx="8461375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Ctr="1"/>
          <a:lstStyle/>
          <a:p>
            <a:pPr algn="ctr">
              <a:spcBef>
                <a:spcPts val="900"/>
              </a:spcBef>
              <a:buSzPct val="100000"/>
              <a:defRPr/>
            </a:pPr>
            <a:endParaRPr lang="bg-BG" sz="1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900"/>
              </a:spcBef>
              <a:buSzPct val="100000"/>
              <a:defRPr/>
            </a:pPr>
            <a:endParaRPr lang="bg-BG" sz="1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900"/>
              </a:spcBef>
              <a:buSzPct val="100000"/>
              <a:defRPr/>
            </a:pPr>
            <a:endParaRPr lang="en-US" sz="1000" b="1" dirty="0">
              <a:solidFill>
                <a:schemeClr val="tx2">
                  <a:lumMod val="50000"/>
                </a:schemeClr>
              </a:solidFill>
              <a:cs typeface="Arial" pitchFamily="34" charset="0"/>
            </a:endParaRPr>
          </a:p>
        </p:txBody>
      </p:sp>
      <p:sp>
        <p:nvSpPr>
          <p:cNvPr id="3077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 sz="1400">
              <a:solidFill>
                <a:srgbClr val="FFFFFF"/>
              </a:solidFill>
            </a:endParaRPr>
          </a:p>
        </p:txBody>
      </p:sp>
      <p:pic>
        <p:nvPicPr>
          <p:cNvPr id="1026" name="Picture 2" descr="Благоевгра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13" y="2400301"/>
            <a:ext cx="5905500" cy="34828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 dirty="0">
                <a:solidFill>
                  <a:srgbClr val="FFFFFF"/>
                </a:solidFill>
              </a:rPr>
              <a:t>пл. „Георги </a:t>
            </a:r>
            <a:r>
              <a:rPr lang="bg-BG" sz="1400" dirty="0" err="1">
                <a:solidFill>
                  <a:srgbClr val="FFFFFF"/>
                </a:solidFill>
              </a:rPr>
              <a:t>Измирлиев</a:t>
            </a:r>
            <a:r>
              <a:rPr lang="bg-BG" sz="1400" dirty="0">
                <a:solidFill>
                  <a:srgbClr val="FFFFFF"/>
                </a:solidFill>
              </a:rPr>
              <a:t>“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bg-BG" sz="1400" dirty="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 dirty="0">
                <a:solidFill>
                  <a:srgbClr val="FFFFFF"/>
                </a:solidFill>
              </a:rPr>
              <a:t>www.blgmun.com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 txBox="1">
            <a:spLocks/>
          </p:cNvSpPr>
          <p:nvPr/>
        </p:nvSpPr>
        <p:spPr bwMode="auto">
          <a:xfrm>
            <a:off x="63500" y="2060848"/>
            <a:ext cx="9036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endParaRPr lang="bg-BG" sz="2000" dirty="0" smtClean="0">
              <a:solidFill>
                <a:srgbClr val="4F81BD"/>
              </a:solidFill>
              <a:latin typeface="Times New Roman" pitchFamily="18" charset="0"/>
            </a:endParaRPr>
          </a:p>
          <a:p>
            <a:pPr eaLnBrk="1" hangingPunct="1"/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395734" y="1050995"/>
            <a:ext cx="7920682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g-BG" dirty="0" smtClean="0"/>
              <a:t>Изградени и обзаведени общо 183 социални жилища в три отделни сгради</a:t>
            </a:r>
            <a:endParaRPr lang="bg-BG" dirty="0"/>
          </a:p>
          <a:p>
            <a:pPr>
              <a:defRPr/>
            </a:pPr>
            <a:endParaRPr lang="bg-BG" sz="1200" i="1" dirty="0">
              <a:solidFill>
                <a:srgbClr val="22518A"/>
              </a:solidFill>
            </a:endParaRPr>
          </a:p>
          <a:p>
            <a:pPr>
              <a:defRPr/>
            </a:pPr>
            <a:endParaRPr lang="bg-BG" sz="1400" b="1" dirty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endParaRPr lang="bg-BG" sz="1400" b="1" dirty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endParaRPr lang="bg-BG" sz="1400" b="1" dirty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endParaRPr lang="bg-BG" sz="1400" b="1" dirty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endParaRPr lang="bg-BG" dirty="0">
              <a:solidFill>
                <a:srgbClr val="22518A"/>
              </a:solidFill>
              <a:latin typeface="Times New Roman" pitchFamily="18" charset="0"/>
            </a:endParaRPr>
          </a:p>
          <a:p>
            <a:pPr>
              <a:defRPr/>
            </a:pPr>
            <a:endParaRPr lang="bg-BG" dirty="0">
              <a:solidFill>
                <a:srgbClr val="1F497D"/>
              </a:solidFill>
            </a:endParaRPr>
          </a:p>
          <a:p>
            <a:pPr>
              <a:defRPr/>
            </a:pPr>
            <a:endParaRPr lang="bg-BG" dirty="0">
              <a:solidFill>
                <a:srgbClr val="1F497D"/>
              </a:solidFill>
            </a:endParaRPr>
          </a:p>
          <a:p>
            <a:pPr>
              <a:defRPr/>
            </a:pPr>
            <a:endParaRPr lang="bg-BG" dirty="0">
              <a:solidFill>
                <a:srgbClr val="1F497D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  <a:buSzPct val="100000"/>
              <a:defRPr/>
            </a:pPr>
            <a:endParaRPr lang="bg-BG" b="1" dirty="0">
              <a:solidFill>
                <a:srgbClr val="1F497D"/>
              </a:solidFill>
              <a:latin typeface="Times New Roman" pitchFamily="18" charset="0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611560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bg-BG" b="1" dirty="0"/>
              <a:t>„Изграждане на социални жилища в </a:t>
            </a:r>
            <a:r>
              <a:rPr lang="bg-BG" b="1" dirty="0" smtClean="0"/>
              <a:t>IV-ти </a:t>
            </a:r>
            <a:r>
              <a:rPr lang="bg-BG" b="1" dirty="0"/>
              <a:t>микрорайон“</a:t>
            </a:r>
            <a:endParaRPr lang="bg-BG" dirty="0"/>
          </a:p>
          <a:p>
            <a:endParaRPr lang="bg-BG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47742"/>
            <a:ext cx="3829957" cy="1872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5" y="3545034"/>
            <a:ext cx="3323707" cy="1971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Община Благоевград внесе проектно предложение за „Изграждане на социални  жилища в IV-ти микрорайон” в Междинното звено - Новин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545034"/>
            <a:ext cx="3829957" cy="2073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05" y="1647742"/>
            <a:ext cx="3323707" cy="1809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11522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2256459" y="188640"/>
            <a:ext cx="46780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bg-BG" b="1" dirty="0" smtClean="0"/>
          </a:p>
          <a:p>
            <a:pPr algn="ctr"/>
            <a:r>
              <a:rPr lang="bg-BG" b="1" dirty="0" smtClean="0"/>
              <a:t>„</a:t>
            </a:r>
            <a:r>
              <a:rPr lang="bg-BG" b="1" dirty="0"/>
              <a:t>Благоустрояване на градската среда”</a:t>
            </a:r>
          </a:p>
          <a:p>
            <a:pPr algn="ctr"/>
            <a:endParaRPr lang="bg-BG" dirty="0"/>
          </a:p>
          <a:p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539552" y="1124744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dirty="0"/>
              <a:t>Договор за БФП № BG16RFOP001-1.008-0004-C01/18.11.2016 г. </a:t>
            </a:r>
          </a:p>
          <a:p>
            <a:pPr algn="just"/>
            <a:r>
              <a:rPr lang="bg-BG" dirty="0" smtClean="0"/>
              <a:t>Бюджет: </a:t>
            </a:r>
            <a:r>
              <a:rPr lang="bg-BG" dirty="0"/>
              <a:t>12 921 190.60 </a:t>
            </a:r>
            <a:r>
              <a:rPr lang="bg-BG" dirty="0" smtClean="0"/>
              <a:t>лв. </a:t>
            </a:r>
            <a:r>
              <a:rPr lang="bg-BG" dirty="0" smtClean="0">
                <a:cs typeface="Arial" panose="020B0604020202020204" pitchFamily="34" charset="0"/>
              </a:rPr>
              <a:t>(</a:t>
            </a:r>
            <a:r>
              <a:rPr lang="bg-BG" dirty="0" smtClean="0">
                <a:ea typeface="Times New Roman"/>
                <a:cs typeface="Arial" panose="020B0604020202020204" pitchFamily="34" charset="0"/>
              </a:rPr>
              <a:t>12 </a:t>
            </a:r>
            <a:r>
              <a:rPr lang="bg-BG" dirty="0">
                <a:ea typeface="Times New Roman"/>
                <a:cs typeface="Arial" panose="020B0604020202020204" pitchFamily="34" charset="0"/>
              </a:rPr>
              <a:t>894 255.03 </a:t>
            </a:r>
            <a:r>
              <a:rPr lang="bg-BG" dirty="0" smtClean="0">
                <a:ea typeface="Times New Roman"/>
                <a:cs typeface="Arial" panose="020B0604020202020204" pitchFamily="34" charset="0"/>
              </a:rPr>
              <a:t>лв. БФП </a:t>
            </a:r>
            <a:r>
              <a:rPr lang="bg-BG" dirty="0">
                <a:ea typeface="Times New Roman"/>
                <a:cs typeface="Arial" panose="020B0604020202020204" pitchFamily="34" charset="0"/>
              </a:rPr>
              <a:t>и 26 935.57 лв. </a:t>
            </a:r>
            <a:r>
              <a:rPr lang="bg-BG" dirty="0" smtClean="0">
                <a:ea typeface="Times New Roman"/>
                <a:cs typeface="Arial" panose="020B0604020202020204" pitchFamily="34" charset="0"/>
              </a:rPr>
              <a:t>СБС)</a:t>
            </a:r>
          </a:p>
          <a:p>
            <a:pPr algn="just"/>
            <a:r>
              <a:rPr lang="bg-BG" dirty="0" smtClean="0"/>
              <a:t>Срок за изпълнение на проекта: </a:t>
            </a:r>
            <a:r>
              <a:rPr lang="ru-RU" dirty="0" smtClean="0"/>
              <a:t>32 </a:t>
            </a:r>
            <a:r>
              <a:rPr lang="ru-RU" dirty="0" err="1"/>
              <a:t>месеца</a:t>
            </a:r>
            <a:r>
              <a:rPr lang="ru-RU" dirty="0"/>
              <a:t> (18.11.2016 </a:t>
            </a:r>
            <a:r>
              <a:rPr lang="ru-RU" dirty="0" smtClean="0"/>
              <a:t>г. – 25.07.2019 </a:t>
            </a:r>
            <a:r>
              <a:rPr lang="ru-RU" dirty="0"/>
              <a:t>г.) </a:t>
            </a:r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323528" y="2348880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bg-BG" altLang="bg-BG" dirty="0" smtClean="0">
              <a:solidFill>
                <a:schemeClr val="tx2"/>
              </a:solidFill>
              <a:latin typeface="Times New Roman" pitchFamily="18" charset="0"/>
            </a:endParaRPr>
          </a:p>
          <a:p>
            <a:pPr lvl="1" algn="just"/>
            <a:r>
              <a:rPr lang="bg-BG" dirty="0" smtClean="0"/>
              <a:t>	В </a:t>
            </a:r>
            <a:r>
              <a:rPr lang="bg-BG" dirty="0"/>
              <a:t>рамките на проекта са извършени следните </a:t>
            </a:r>
            <a:r>
              <a:rPr lang="bg-BG" dirty="0" smtClean="0"/>
              <a:t>строително-монтажни работи </a:t>
            </a:r>
            <a:r>
              <a:rPr lang="bg-BG" dirty="0"/>
              <a:t>на четири обекта на интервенция, както следва: </a:t>
            </a:r>
            <a:endParaRPr lang="bg-BG" dirty="0" smtClean="0"/>
          </a:p>
          <a:p>
            <a:pPr lvl="1"/>
            <a:endParaRPr lang="bg-BG" altLang="bg-BG" dirty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altLang="bg-BG" dirty="0" smtClean="0">
                <a:cs typeface="Arial" panose="020B0604020202020204" pitchFamily="34" charset="0"/>
              </a:rPr>
              <a:t>Обновяване и облагородяване на площад „Г. </a:t>
            </a:r>
            <a:r>
              <a:rPr lang="bg-BG" altLang="bg-BG" dirty="0" err="1" smtClean="0">
                <a:cs typeface="Arial" panose="020B0604020202020204" pitchFamily="34" charset="0"/>
              </a:rPr>
              <a:t>Измирлиев</a:t>
            </a:r>
            <a:r>
              <a:rPr lang="bg-BG" altLang="bg-BG" dirty="0" smtClean="0">
                <a:cs typeface="Arial" panose="020B0604020202020204" pitchFamily="34" charset="0"/>
              </a:rPr>
              <a:t> - </a:t>
            </a:r>
            <a:r>
              <a:rPr lang="bg-BG" altLang="bg-BG" dirty="0" err="1" smtClean="0">
                <a:cs typeface="Arial" panose="020B0604020202020204" pitchFamily="34" charset="0"/>
              </a:rPr>
              <a:t>Македончето</a:t>
            </a:r>
            <a:r>
              <a:rPr lang="bg-BG" altLang="bg-BG" dirty="0" smtClean="0">
                <a:cs typeface="Arial" panose="020B0604020202020204" pitchFamily="34" charset="0"/>
              </a:rPr>
              <a:t>“;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altLang="bg-BG" dirty="0" smtClean="0">
                <a:cs typeface="Arial" panose="020B0604020202020204" pitchFamily="34" charset="0"/>
              </a:rPr>
              <a:t>Благоустрояване на ул. „Марица“;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altLang="bg-BG" dirty="0" smtClean="0">
                <a:cs typeface="Arial" panose="020B0604020202020204" pitchFamily="34" charset="0"/>
              </a:rPr>
              <a:t>Благоустрояване на </a:t>
            </a:r>
            <a:r>
              <a:rPr lang="en-US" altLang="bg-BG" dirty="0" smtClean="0">
                <a:cs typeface="Arial" panose="020B0604020202020204" pitchFamily="34" charset="0"/>
              </a:rPr>
              <a:t>IV</a:t>
            </a:r>
            <a:r>
              <a:rPr lang="bg-BG" altLang="bg-BG" dirty="0" smtClean="0">
                <a:cs typeface="Arial" panose="020B0604020202020204" pitchFamily="34" charset="0"/>
              </a:rPr>
              <a:t>-ти</a:t>
            </a:r>
            <a:r>
              <a:rPr lang="en-US" altLang="bg-BG" dirty="0" smtClean="0">
                <a:cs typeface="Arial" panose="020B0604020202020204" pitchFamily="34" charset="0"/>
              </a:rPr>
              <a:t> </a:t>
            </a:r>
            <a:r>
              <a:rPr lang="bg-BG" altLang="bg-BG" dirty="0" smtClean="0">
                <a:cs typeface="Arial" panose="020B0604020202020204" pitchFamily="34" charset="0"/>
              </a:rPr>
              <a:t>микрорайон;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bg-BG" altLang="bg-BG" dirty="0" smtClean="0">
                <a:cs typeface="Arial" panose="020B0604020202020204" pitchFamily="34" charset="0"/>
              </a:rPr>
              <a:t>Изграждане на велосипедни алеи по основните улици и булеварди.</a:t>
            </a:r>
            <a:endParaRPr lang="bg-BG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919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3"/>
          <p:cNvSpPr txBox="1">
            <a:spLocks/>
          </p:cNvSpPr>
          <p:nvPr/>
        </p:nvSpPr>
        <p:spPr bwMode="auto">
          <a:xfrm>
            <a:off x="506413" y="6307138"/>
            <a:ext cx="7521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spcBef>
                <a:spcPts val="600"/>
              </a:spcBef>
              <a:buSzPct val="100000"/>
              <a:buChar char="•"/>
              <a:defRPr sz="2400">
                <a:solidFill>
                  <a:srgbClr val="061F5B"/>
                </a:solidFill>
                <a:latin typeface="Arial" pitchFamily="34" charset="0"/>
              </a:defRPr>
            </a:lvl1pPr>
            <a:lvl2pPr marL="742950" indent="-285750">
              <a:spcBef>
                <a:spcPts val="500"/>
              </a:spcBef>
              <a:buSzPct val="100000"/>
              <a:buChar char="–"/>
              <a:defRPr sz="2200">
                <a:solidFill>
                  <a:srgbClr val="061F5B"/>
                </a:solidFill>
                <a:latin typeface="Arial" pitchFamily="34" charset="0"/>
              </a:defRPr>
            </a:lvl2pPr>
            <a:lvl3pPr marL="1143000" indent="-228600">
              <a:spcBef>
                <a:spcPts val="500"/>
              </a:spcBef>
              <a:buSzPct val="100000"/>
              <a:buChar char="•"/>
              <a:defRPr sz="2000">
                <a:solidFill>
                  <a:srgbClr val="061F5B"/>
                </a:solidFill>
                <a:latin typeface="Arial" pitchFamily="34" charset="0"/>
              </a:defRPr>
            </a:lvl3pPr>
            <a:lvl4pPr marL="1600200" indent="-228600">
              <a:buSzPct val="100000"/>
              <a:buChar char="–"/>
              <a:defRPr sz="2000">
                <a:solidFill>
                  <a:srgbClr val="061F5B"/>
                </a:solidFill>
                <a:latin typeface="Arial" pitchFamily="34" charset="0"/>
              </a:defRPr>
            </a:lvl4pPr>
            <a:lvl5pPr marL="2057400" indent="-228600">
              <a:spcBef>
                <a:spcPts val="400"/>
              </a:spcBef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bg-BG" sz="15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2294" name="Rectangle 9"/>
          <p:cNvSpPr>
            <a:spLocks noChangeArrowheads="1"/>
          </p:cNvSpPr>
          <p:nvPr/>
        </p:nvSpPr>
        <p:spPr bwMode="auto">
          <a:xfrm>
            <a:off x="107504" y="260648"/>
            <a:ext cx="87137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SzPct val="100000"/>
              <a:buChar char="•"/>
              <a:defRPr sz="2400">
                <a:solidFill>
                  <a:srgbClr val="061F5B"/>
                </a:solidFill>
                <a:latin typeface="Arial" pitchFamily="34" charset="0"/>
              </a:defRPr>
            </a:lvl1pPr>
            <a:lvl2pPr marL="742950" indent="-285750">
              <a:spcBef>
                <a:spcPts val="500"/>
              </a:spcBef>
              <a:buSzPct val="100000"/>
              <a:buChar char="–"/>
              <a:defRPr sz="2200">
                <a:solidFill>
                  <a:srgbClr val="061F5B"/>
                </a:solidFill>
                <a:latin typeface="Arial" pitchFamily="34" charset="0"/>
              </a:defRPr>
            </a:lvl2pPr>
            <a:lvl3pPr marL="1143000" indent="-228600">
              <a:spcBef>
                <a:spcPts val="500"/>
              </a:spcBef>
              <a:buSzPct val="100000"/>
              <a:buChar char="•"/>
              <a:defRPr sz="2000">
                <a:solidFill>
                  <a:srgbClr val="061F5B"/>
                </a:solidFill>
                <a:latin typeface="Arial" pitchFamily="34" charset="0"/>
              </a:defRPr>
            </a:lvl3pPr>
            <a:lvl4pPr marL="1600200" indent="-228600">
              <a:buSzPct val="100000"/>
              <a:buChar char="–"/>
              <a:defRPr sz="2000">
                <a:solidFill>
                  <a:srgbClr val="061F5B"/>
                </a:solidFill>
                <a:latin typeface="Arial" pitchFamily="34" charset="0"/>
              </a:defRPr>
            </a:lvl4pPr>
            <a:lvl5pPr marL="2057400" indent="-228600">
              <a:spcBef>
                <a:spcPts val="400"/>
              </a:spcBef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bg-BG" altLang="bg-BG" sz="1600" b="1" dirty="0">
                <a:solidFill>
                  <a:schemeClr val="tx1"/>
                </a:solidFill>
                <a:cs typeface="Arial" panose="020B0604020202020204" pitchFamily="34" charset="0"/>
              </a:rPr>
              <a:t>ОБЕКТ: ОБНОВЯВАНЕ И ОБЛАГОРОДЯВАНЕ </a:t>
            </a: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bg-BG" altLang="bg-BG" sz="1600" b="1" dirty="0">
                <a:solidFill>
                  <a:schemeClr val="tx1"/>
                </a:solidFill>
                <a:cs typeface="Arial" panose="020B0604020202020204" pitchFamily="34" charset="0"/>
              </a:rPr>
              <a:t>НА ПЛОЩАД „ГЕОРГИ ИЗМИРЛИЕВ-МАКЕДОНЧЕТО</a:t>
            </a:r>
            <a:r>
              <a:rPr lang="bg-BG" altLang="bg-BG" sz="1800" dirty="0">
                <a:solidFill>
                  <a:schemeClr val="tx1"/>
                </a:solidFill>
                <a:cs typeface="Arial" panose="020B0604020202020204" pitchFamily="34" charset="0"/>
              </a:rPr>
              <a:t>“</a:t>
            </a:r>
            <a:endParaRPr lang="en-US" altLang="bg-BG" sz="1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4" b="5842"/>
          <a:stretch/>
        </p:blipFill>
        <p:spPr>
          <a:xfrm>
            <a:off x="251520" y="3429000"/>
            <a:ext cx="2457450" cy="226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60590"/>
            <a:ext cx="3237291" cy="2162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10717"/>
            <a:ext cx="4208904" cy="2899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495" y="2348880"/>
            <a:ext cx="1532284" cy="2451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r="2428"/>
          <a:stretch/>
        </p:blipFill>
        <p:spPr>
          <a:xfrm>
            <a:off x="6156176" y="728695"/>
            <a:ext cx="1404565" cy="2493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ово поле 5"/>
          <p:cNvSpPr txBox="1"/>
          <p:nvPr/>
        </p:nvSpPr>
        <p:spPr>
          <a:xfrm>
            <a:off x="251520" y="908720"/>
            <a:ext cx="634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i="1" dirty="0" smtClean="0"/>
              <a:t>Преди</a:t>
            </a:r>
            <a:endParaRPr lang="bg-BG" sz="1200" i="1" dirty="0"/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3992189" y="946639"/>
            <a:ext cx="550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i="1" dirty="0" smtClean="0"/>
              <a:t>След</a:t>
            </a:r>
            <a:endParaRPr lang="bg-BG" sz="1200" i="1" dirty="0"/>
          </a:p>
        </p:txBody>
      </p:sp>
      <p:pic>
        <p:nvPicPr>
          <p:cNvPr id="25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/>
          <a:stretch>
            <a:fillRect/>
          </a:stretch>
        </p:blipFill>
        <p:spPr bwMode="auto">
          <a:xfrm>
            <a:off x="3712654" y="1303324"/>
            <a:ext cx="2083482" cy="1811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57306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 dirty="0">
                <a:solidFill>
                  <a:srgbClr val="FFFFFF"/>
                </a:solidFill>
              </a:rPr>
              <a:t>пл. „Георги </a:t>
            </a:r>
            <a:r>
              <a:rPr lang="bg-BG" sz="1400" dirty="0" err="1">
                <a:solidFill>
                  <a:srgbClr val="FFFFFF"/>
                </a:solidFill>
              </a:rPr>
              <a:t>Измирлиев</a:t>
            </a:r>
            <a:r>
              <a:rPr lang="bg-BG" sz="1400" dirty="0">
                <a:solidFill>
                  <a:srgbClr val="FFFFFF"/>
                </a:solidFill>
              </a:rPr>
              <a:t>“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bg-BG" sz="1400" dirty="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 dirty="0">
                <a:solidFill>
                  <a:srgbClr val="FFFFFF"/>
                </a:solidFill>
              </a:rPr>
              <a:t>www.blgmun.com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2291" name="Rectangle 3"/>
          <p:cNvSpPr txBox="1">
            <a:spLocks/>
          </p:cNvSpPr>
          <p:nvPr/>
        </p:nvSpPr>
        <p:spPr bwMode="auto">
          <a:xfrm>
            <a:off x="227013" y="2124720"/>
            <a:ext cx="9036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endParaRPr lang="bg-BG" sz="2000">
              <a:solidFill>
                <a:srgbClr val="4F81BD"/>
              </a:solidFill>
              <a:latin typeface="Times New Roman" pitchFamily="18" charset="0"/>
            </a:endParaRPr>
          </a:p>
          <a:p>
            <a:pPr eaLnBrk="1" hangingPunct="1"/>
            <a:endParaRPr lang="bg-BG">
              <a:solidFill>
                <a:srgbClr val="0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66" y="1726173"/>
            <a:ext cx="4190372" cy="2007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Картина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0" b="1162"/>
          <a:stretch/>
        </p:blipFill>
        <p:spPr bwMode="auto">
          <a:xfrm>
            <a:off x="4745039" y="1564060"/>
            <a:ext cx="3715394" cy="2480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4"/>
          <a:stretch/>
        </p:blipFill>
        <p:spPr>
          <a:xfrm>
            <a:off x="3790676" y="4364310"/>
            <a:ext cx="3644055" cy="18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3112827" cy="192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Текстово поле 2"/>
          <p:cNvSpPr txBox="1"/>
          <p:nvPr/>
        </p:nvSpPr>
        <p:spPr>
          <a:xfrm>
            <a:off x="2065071" y="476671"/>
            <a:ext cx="530119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ОБЕКТ: БЛАГОУСТРОЯВАНЕ НА УЛ. „МАРИЦА” </a:t>
            </a:r>
          </a:p>
          <a:p>
            <a:endParaRPr lang="bg-BG" b="1" dirty="0"/>
          </a:p>
        </p:txBody>
      </p:sp>
      <p:sp>
        <p:nvSpPr>
          <p:cNvPr id="4" name="Текстово поле 3"/>
          <p:cNvSpPr txBox="1"/>
          <p:nvPr/>
        </p:nvSpPr>
        <p:spPr>
          <a:xfrm>
            <a:off x="683568" y="1563291"/>
            <a:ext cx="634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i="1" dirty="0" smtClean="0"/>
              <a:t>Преди</a:t>
            </a:r>
            <a:endParaRPr lang="bg-BG" sz="1200" i="1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5148064" y="1313989"/>
            <a:ext cx="550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i="1" dirty="0" smtClean="0"/>
              <a:t>След</a:t>
            </a:r>
            <a:endParaRPr lang="bg-BG" sz="12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5" descr="C:\Users\User\Desktop\снимки презентация\ул. Руен и ул. Независимо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7" y="4142881"/>
            <a:ext cx="2582237" cy="1516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" y="2708920"/>
            <a:ext cx="3678710" cy="143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8" b="15434"/>
          <a:stretch/>
        </p:blipFill>
        <p:spPr>
          <a:xfrm>
            <a:off x="6350170" y="2845153"/>
            <a:ext cx="1851574" cy="282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" y="908720"/>
            <a:ext cx="8822481" cy="1666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069" y="2543964"/>
            <a:ext cx="2792101" cy="1627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97" y="4424985"/>
            <a:ext cx="2949075" cy="19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Текстово поле 1"/>
          <p:cNvSpPr txBox="1"/>
          <p:nvPr/>
        </p:nvSpPr>
        <p:spPr>
          <a:xfrm>
            <a:off x="1831889" y="292741"/>
            <a:ext cx="552029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/>
              <a:t>ОБЕКТ: БЛАГОУСТРОЯВАНЕ НА </a:t>
            </a:r>
            <a:r>
              <a:rPr lang="ru-RU" sz="1600" b="1" dirty="0" smtClean="0"/>
              <a:t>IV-ТИ </a:t>
            </a:r>
            <a:r>
              <a:rPr lang="ru-RU" sz="1600" b="1" dirty="0"/>
              <a:t>МИКРОРАЙОН</a:t>
            </a:r>
          </a:p>
          <a:p>
            <a:endParaRPr lang="bg-BG" dirty="0"/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539552" y="2575639"/>
            <a:ext cx="638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i="1" dirty="0" smtClean="0"/>
              <a:t>Преди</a:t>
            </a:r>
            <a:endParaRPr lang="bg-BG" sz="1200" i="1" dirty="0"/>
          </a:p>
        </p:txBody>
      </p:sp>
      <p:sp>
        <p:nvSpPr>
          <p:cNvPr id="13" name="Текстово поле 12"/>
          <p:cNvSpPr txBox="1"/>
          <p:nvPr/>
        </p:nvSpPr>
        <p:spPr>
          <a:xfrm>
            <a:off x="395536" y="600517"/>
            <a:ext cx="5500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1200" i="1" dirty="0"/>
              <a:t>След</a:t>
            </a:r>
          </a:p>
          <a:p>
            <a:endParaRPr lang="bg-BG" sz="1200" dirty="0"/>
          </a:p>
        </p:txBody>
      </p:sp>
    </p:spTree>
    <p:extLst>
      <p:ext uri="{BB962C8B-B14F-4D97-AF65-F5344CB8AC3E}">
        <p14:creationId xmlns:p14="http://schemas.microsoft.com/office/powerpoint/2010/main" val="53719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9"/>
          <p:cNvSpPr>
            <a:spLocks noChangeArrowheads="1"/>
          </p:cNvSpPr>
          <p:nvPr/>
        </p:nvSpPr>
        <p:spPr bwMode="auto">
          <a:xfrm>
            <a:off x="107950" y="332656"/>
            <a:ext cx="87137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SzPct val="100000"/>
              <a:buChar char="•"/>
              <a:defRPr sz="2400">
                <a:solidFill>
                  <a:srgbClr val="061F5B"/>
                </a:solidFill>
                <a:latin typeface="Arial" pitchFamily="34" charset="0"/>
              </a:defRPr>
            </a:lvl1pPr>
            <a:lvl2pPr marL="742950" indent="-285750">
              <a:spcBef>
                <a:spcPts val="500"/>
              </a:spcBef>
              <a:buSzPct val="100000"/>
              <a:buChar char="–"/>
              <a:defRPr sz="2200">
                <a:solidFill>
                  <a:srgbClr val="061F5B"/>
                </a:solidFill>
                <a:latin typeface="Arial" pitchFamily="34" charset="0"/>
              </a:defRPr>
            </a:lvl2pPr>
            <a:lvl3pPr marL="1143000" indent="-228600">
              <a:spcBef>
                <a:spcPts val="500"/>
              </a:spcBef>
              <a:buSzPct val="100000"/>
              <a:buChar char="•"/>
              <a:defRPr sz="2000">
                <a:solidFill>
                  <a:srgbClr val="061F5B"/>
                </a:solidFill>
                <a:latin typeface="Arial" pitchFamily="34" charset="0"/>
              </a:defRPr>
            </a:lvl3pPr>
            <a:lvl4pPr marL="1600200" indent="-228600">
              <a:buSzPct val="100000"/>
              <a:buChar char="–"/>
              <a:defRPr sz="2000">
                <a:solidFill>
                  <a:srgbClr val="061F5B"/>
                </a:solidFill>
                <a:latin typeface="Arial" pitchFamily="34" charset="0"/>
              </a:defRPr>
            </a:lvl4pPr>
            <a:lvl5pPr marL="2057400" indent="-228600">
              <a:spcBef>
                <a:spcPts val="400"/>
              </a:spcBef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bg-BG" altLang="bg-BG" sz="1600" b="1" dirty="0">
                <a:solidFill>
                  <a:schemeClr val="tx1"/>
                </a:solidFill>
                <a:cs typeface="Arial" panose="020B0604020202020204" pitchFamily="34" charset="0"/>
              </a:rPr>
              <a:t>ОБЕКТ: ИЗГРАЖДАНЕ НА ВЕЛОСИПЕДНИ АЛЕИ </a:t>
            </a:r>
            <a:r>
              <a:rPr lang="bg-BG" altLang="bg-BG" sz="16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ПО </a:t>
            </a:r>
            <a:r>
              <a:rPr lang="bg-BG" altLang="bg-BG" sz="1600" b="1" dirty="0">
                <a:solidFill>
                  <a:schemeClr val="tx1"/>
                </a:solidFill>
                <a:cs typeface="Arial" panose="020B0604020202020204" pitchFamily="34" charset="0"/>
              </a:rPr>
              <a:t>ОСНОВНИТЕ БУЛЕВАРДИ И УЛИЦИ НА ГРАДА</a:t>
            </a:r>
            <a:endParaRPr lang="en-US" altLang="bg-BG" sz="16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4342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/>
          <a:stretch>
            <a:fillRect/>
          </a:stretch>
        </p:blipFill>
        <p:spPr bwMode="auto">
          <a:xfrm>
            <a:off x="5664200" y="978769"/>
            <a:ext cx="3360738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Rectangle 3"/>
          <p:cNvSpPr txBox="1">
            <a:spLocks/>
          </p:cNvSpPr>
          <p:nvPr/>
        </p:nvSpPr>
        <p:spPr bwMode="auto">
          <a:xfrm>
            <a:off x="506413" y="6307138"/>
            <a:ext cx="7521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>
              <a:spcBef>
                <a:spcPts val="600"/>
              </a:spcBef>
              <a:buSzPct val="100000"/>
              <a:buChar char="•"/>
              <a:defRPr sz="2400">
                <a:solidFill>
                  <a:srgbClr val="061F5B"/>
                </a:solidFill>
                <a:latin typeface="Arial" pitchFamily="34" charset="0"/>
              </a:defRPr>
            </a:lvl1pPr>
            <a:lvl2pPr marL="742950" indent="-285750">
              <a:spcBef>
                <a:spcPts val="500"/>
              </a:spcBef>
              <a:buSzPct val="100000"/>
              <a:buChar char="–"/>
              <a:defRPr sz="2200">
                <a:solidFill>
                  <a:srgbClr val="061F5B"/>
                </a:solidFill>
                <a:latin typeface="Arial" pitchFamily="34" charset="0"/>
              </a:defRPr>
            </a:lvl2pPr>
            <a:lvl3pPr marL="1143000" indent="-228600">
              <a:spcBef>
                <a:spcPts val="500"/>
              </a:spcBef>
              <a:buSzPct val="100000"/>
              <a:buChar char="•"/>
              <a:defRPr sz="2000">
                <a:solidFill>
                  <a:srgbClr val="061F5B"/>
                </a:solidFill>
                <a:latin typeface="Arial" pitchFamily="34" charset="0"/>
              </a:defRPr>
            </a:lvl3pPr>
            <a:lvl4pPr marL="1600200" indent="-228600">
              <a:buSzPct val="100000"/>
              <a:buChar char="–"/>
              <a:defRPr sz="2000">
                <a:solidFill>
                  <a:srgbClr val="061F5B"/>
                </a:solidFill>
                <a:latin typeface="Arial" pitchFamily="34" charset="0"/>
              </a:defRPr>
            </a:lvl4pPr>
            <a:lvl5pPr marL="2057400" indent="-228600">
              <a:spcBef>
                <a:spcPts val="400"/>
              </a:spcBef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SzPct val="100000"/>
              <a:buChar char="»"/>
              <a:defRPr sz="1600">
                <a:solidFill>
                  <a:srgbClr val="061F5B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bg-BG" altLang="bg-BG" sz="15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3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0" b="5524"/>
          <a:stretch>
            <a:fillRect/>
          </a:stretch>
        </p:blipFill>
        <p:spPr bwMode="auto">
          <a:xfrm>
            <a:off x="226888" y="1556792"/>
            <a:ext cx="5411788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261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755576" y="548680"/>
            <a:ext cx="7200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b="1" dirty="0"/>
              <a:t>“Въвеждане на мерки за енергийна ефективност, осигуряване на достъп за хора в неравностойно положение в сградата на Регионална служба “Пожарна безопасност и защита на населението – Благоевград”</a:t>
            </a:r>
            <a:endParaRPr lang="bg-BG" dirty="0"/>
          </a:p>
          <a:p>
            <a:pPr algn="ctr"/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611560" y="2026008"/>
            <a:ext cx="756084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dirty="0"/>
              <a:t>Д</a:t>
            </a:r>
            <a:r>
              <a:rPr lang="bg-BG" dirty="0" smtClean="0"/>
              <a:t>оговор </a:t>
            </a:r>
            <a:r>
              <a:rPr lang="bg-BG" dirty="0"/>
              <a:t>за </a:t>
            </a:r>
            <a:r>
              <a:rPr lang="bg-BG" dirty="0" smtClean="0"/>
              <a:t>БФП № </a:t>
            </a:r>
            <a:r>
              <a:rPr lang="en-US" dirty="0"/>
              <a:t>BG16RFOP001-1.008-0001-C01/19.09.2016 </a:t>
            </a:r>
            <a:r>
              <a:rPr lang="en-US" dirty="0" smtClean="0"/>
              <a:t>г</a:t>
            </a:r>
            <a:r>
              <a:rPr lang="en-US" dirty="0"/>
              <a:t>. </a:t>
            </a:r>
            <a:endParaRPr lang="bg-BG" dirty="0" smtClean="0"/>
          </a:p>
          <a:p>
            <a:pPr algn="just"/>
            <a:r>
              <a:rPr lang="bg-BG" dirty="0" smtClean="0"/>
              <a:t>Бюджет: 562</a:t>
            </a:r>
            <a:r>
              <a:rPr lang="bg-BG" dirty="0"/>
              <a:t> 124</a:t>
            </a:r>
            <a:r>
              <a:rPr lang="en-US" dirty="0"/>
              <a:t>.</a:t>
            </a:r>
            <a:r>
              <a:rPr lang="bg-BG" dirty="0"/>
              <a:t>81 </a:t>
            </a:r>
            <a:r>
              <a:rPr lang="bg-BG" dirty="0" smtClean="0"/>
              <a:t>лв.</a:t>
            </a:r>
          </a:p>
          <a:p>
            <a:pPr algn="just"/>
            <a:r>
              <a:rPr lang="bg-BG" dirty="0" smtClean="0"/>
              <a:t>Срок </a:t>
            </a:r>
            <a:r>
              <a:rPr lang="bg-BG" dirty="0"/>
              <a:t>за изпълнение на </a:t>
            </a:r>
            <a:r>
              <a:rPr lang="bg-BG" dirty="0" smtClean="0"/>
              <a:t>проекта: </a:t>
            </a:r>
            <a:r>
              <a:rPr lang="en-US" dirty="0" smtClean="0"/>
              <a:t>12 </a:t>
            </a:r>
            <a:r>
              <a:rPr lang="bg-BG" dirty="0"/>
              <a:t>месеца (</a:t>
            </a:r>
            <a:r>
              <a:rPr lang="bg-BG" dirty="0" smtClean="0"/>
              <a:t>19.09.2016-19.09.2017 г.) </a:t>
            </a:r>
            <a:endParaRPr lang="bg-BG" dirty="0"/>
          </a:p>
          <a:p>
            <a:pPr algn="just"/>
            <a:endParaRPr lang="bg-BG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00214"/>
            <a:ext cx="3456526" cy="2361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4985"/>
            <a:ext cx="3960440" cy="237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ово поле 3"/>
          <p:cNvSpPr txBox="1"/>
          <p:nvPr/>
        </p:nvSpPr>
        <p:spPr>
          <a:xfrm>
            <a:off x="1619672" y="2982392"/>
            <a:ext cx="10884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i="1" dirty="0" smtClean="0"/>
              <a:t>Преди</a:t>
            </a:r>
            <a:endParaRPr lang="bg-BG" sz="1200" i="1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5864708" y="2961421"/>
            <a:ext cx="582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i="1" dirty="0" smtClean="0"/>
              <a:t>След</a:t>
            </a:r>
            <a:endParaRPr lang="bg-BG" sz="1200" i="1" dirty="0"/>
          </a:p>
        </p:txBody>
      </p:sp>
    </p:spTree>
    <p:extLst>
      <p:ext uri="{BB962C8B-B14F-4D97-AF65-F5344CB8AC3E}">
        <p14:creationId xmlns:p14="http://schemas.microsoft.com/office/powerpoint/2010/main" val="2861833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1043608" y="332656"/>
            <a:ext cx="691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b="1" dirty="0"/>
              <a:t>„Въвеждане на мерки за енергийна ефективност, осигуряване на достъп на хора с увреждания и цялостно обновяване на фасадите на сгради на ОД МВР и Първо РПУ - Благоевград”</a:t>
            </a:r>
            <a:endParaRPr lang="bg-BG" dirty="0"/>
          </a:p>
          <a:p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225996" y="1700808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dirty="0" smtClean="0"/>
              <a:t>Договор </a:t>
            </a:r>
            <a:r>
              <a:rPr lang="bg-BG" dirty="0"/>
              <a:t>за </a:t>
            </a:r>
            <a:r>
              <a:rPr lang="bg-BG" dirty="0" smtClean="0"/>
              <a:t>БФП № </a:t>
            </a:r>
            <a:r>
              <a:rPr lang="en-US" dirty="0"/>
              <a:t>BG16RFOP001-1.008-0005-C01/03.04.2017 г</a:t>
            </a:r>
            <a:r>
              <a:rPr lang="en-US" dirty="0" smtClean="0"/>
              <a:t>.</a:t>
            </a:r>
            <a:endParaRPr lang="bg-BG" dirty="0"/>
          </a:p>
          <a:p>
            <a:pPr algn="just"/>
            <a:r>
              <a:rPr lang="bg-BG" dirty="0" smtClean="0"/>
              <a:t>Бюджет: 1 </a:t>
            </a:r>
            <a:r>
              <a:rPr lang="bg-BG" dirty="0"/>
              <a:t>321 127.01 лв</a:t>
            </a:r>
            <a:r>
              <a:rPr lang="bg-BG" dirty="0" smtClean="0"/>
              <a:t>.</a:t>
            </a:r>
          </a:p>
          <a:p>
            <a:pPr algn="just"/>
            <a:r>
              <a:rPr lang="bg-BG" dirty="0" smtClean="0"/>
              <a:t>Срок за изпълнение на проекта: </a:t>
            </a:r>
            <a:r>
              <a:rPr lang="en-US" dirty="0"/>
              <a:t>40</a:t>
            </a:r>
            <a:r>
              <a:rPr lang="bg-BG" dirty="0"/>
              <a:t> </a:t>
            </a:r>
            <a:r>
              <a:rPr lang="bg-BG" dirty="0" smtClean="0"/>
              <a:t>месеца (03.04.2017 </a:t>
            </a:r>
            <a:r>
              <a:rPr lang="bg-BG" dirty="0"/>
              <a:t>г. -</a:t>
            </a:r>
            <a:r>
              <a:rPr lang="bg-BG" dirty="0" smtClean="0"/>
              <a:t> </a:t>
            </a:r>
            <a:r>
              <a:rPr lang="bg-BG" dirty="0"/>
              <a:t>05.08.2020 г.</a:t>
            </a:r>
            <a:r>
              <a:rPr lang="en-US" dirty="0" smtClean="0"/>
              <a:t>)</a:t>
            </a:r>
            <a:r>
              <a:rPr lang="bg-BG" dirty="0" smtClean="0"/>
              <a:t> </a:t>
            </a:r>
            <a:endParaRPr lang="bg-BG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40589"/>
            <a:ext cx="4301285" cy="220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9" y="3189913"/>
            <a:ext cx="4151287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Текстово поле 3"/>
          <p:cNvSpPr txBox="1"/>
          <p:nvPr/>
        </p:nvSpPr>
        <p:spPr>
          <a:xfrm>
            <a:off x="2065635" y="2762637"/>
            <a:ext cx="675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i="1" dirty="0" smtClean="0"/>
              <a:t>Преди</a:t>
            </a:r>
            <a:endParaRPr lang="bg-BG" sz="1200" i="1" dirty="0"/>
          </a:p>
        </p:txBody>
      </p:sp>
      <p:sp>
        <p:nvSpPr>
          <p:cNvPr id="5" name="Текстово поле 4"/>
          <p:cNvSpPr txBox="1"/>
          <p:nvPr/>
        </p:nvSpPr>
        <p:spPr>
          <a:xfrm>
            <a:off x="6516216" y="2761238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i="1" dirty="0" smtClean="0"/>
              <a:t>След</a:t>
            </a:r>
            <a:endParaRPr lang="bg-BG" sz="1200" i="1" dirty="0"/>
          </a:p>
        </p:txBody>
      </p:sp>
    </p:spTree>
    <p:extLst>
      <p:ext uri="{BB962C8B-B14F-4D97-AF65-F5344CB8AC3E}">
        <p14:creationId xmlns:p14="http://schemas.microsoft.com/office/powerpoint/2010/main" val="2092842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971600" y="332656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b="1" dirty="0"/>
              <a:t>„Въвеждане на мерки за енергийна ефективност в общински административни сгради“</a:t>
            </a:r>
            <a:endParaRPr lang="bg-BG" dirty="0"/>
          </a:p>
          <a:p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467544" y="1255986"/>
            <a:ext cx="7920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dirty="0" smtClean="0"/>
              <a:t>Договор за БФП № </a:t>
            </a:r>
            <a:r>
              <a:rPr lang="en-US" dirty="0"/>
              <a:t>BG16RFOP001-1.008-0006-C01</a:t>
            </a:r>
            <a:r>
              <a:rPr lang="bg-BG" dirty="0" smtClean="0"/>
              <a:t>/21.06.2017 г.</a:t>
            </a:r>
          </a:p>
          <a:p>
            <a:pPr algn="just"/>
            <a:r>
              <a:rPr lang="bg-BG" dirty="0" smtClean="0"/>
              <a:t>Бюджет: 3 </a:t>
            </a:r>
            <a:r>
              <a:rPr lang="bg-BG" dirty="0"/>
              <a:t>502 684.21 лв.</a:t>
            </a:r>
          </a:p>
          <a:p>
            <a:pPr algn="just"/>
            <a:r>
              <a:rPr lang="bg-BG" dirty="0" smtClean="0"/>
              <a:t>Срок за изпълнение на проекта</a:t>
            </a:r>
            <a:r>
              <a:rPr lang="en-US" dirty="0" smtClean="0"/>
              <a:t>: 21 </a:t>
            </a:r>
            <a:r>
              <a:rPr lang="bg-BG" dirty="0" smtClean="0"/>
              <a:t>месеца (21.06.2017 </a:t>
            </a:r>
            <a:r>
              <a:rPr lang="bg-BG" dirty="0"/>
              <a:t>г. -</a:t>
            </a:r>
            <a:r>
              <a:rPr lang="bg-BG" dirty="0" smtClean="0"/>
              <a:t> </a:t>
            </a:r>
            <a:r>
              <a:rPr lang="bg-BG" dirty="0"/>
              <a:t>21.03.2019 г</a:t>
            </a:r>
            <a:r>
              <a:rPr lang="bg-BG" dirty="0" smtClean="0"/>
              <a:t>.)</a:t>
            </a:r>
            <a:endParaRPr lang="bg-BG" dirty="0"/>
          </a:p>
        </p:txBody>
      </p:sp>
      <p:pic>
        <p:nvPicPr>
          <p:cNvPr id="1028" name="Picture 4" descr="Ще бъде даден брифинг след заседание на Кризисния щаб на Община Благоевгра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78402"/>
            <a:ext cx="3528392" cy="2143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Затвориха за 24 часа сградата на Община Благоевград за дезинфекция -  Blagoevgrad.e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62637"/>
            <a:ext cx="3456384" cy="2158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ово поле 6"/>
          <p:cNvSpPr txBox="1"/>
          <p:nvPr/>
        </p:nvSpPr>
        <p:spPr>
          <a:xfrm>
            <a:off x="1835696" y="2485638"/>
            <a:ext cx="675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i="1" dirty="0" smtClean="0"/>
              <a:t>Преди</a:t>
            </a:r>
            <a:endParaRPr lang="bg-BG" sz="1200" i="1" dirty="0"/>
          </a:p>
        </p:txBody>
      </p:sp>
      <p:sp>
        <p:nvSpPr>
          <p:cNvPr id="8" name="Текстово поле 7"/>
          <p:cNvSpPr txBox="1"/>
          <p:nvPr/>
        </p:nvSpPr>
        <p:spPr>
          <a:xfrm>
            <a:off x="6084168" y="2485637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i="1" dirty="0" smtClean="0"/>
              <a:t>След</a:t>
            </a:r>
            <a:endParaRPr lang="bg-BG" sz="1200" i="1" dirty="0"/>
          </a:p>
        </p:txBody>
      </p:sp>
    </p:spTree>
    <p:extLst>
      <p:ext uri="{BB962C8B-B14F-4D97-AF65-F5344CB8AC3E}">
        <p14:creationId xmlns:p14="http://schemas.microsoft.com/office/powerpoint/2010/main" val="2678460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683568" y="404664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b="1" dirty="0"/>
              <a:t>„Обновяване на </a:t>
            </a:r>
            <a:r>
              <a:rPr lang="bg-BG" b="1" dirty="0" err="1"/>
              <a:t>многофамилни</a:t>
            </a:r>
            <a:r>
              <a:rPr lang="bg-BG" b="1" dirty="0"/>
              <a:t> жилищни сгради в Община Благоевград“</a:t>
            </a:r>
            <a:endParaRPr lang="bg-BG" dirty="0"/>
          </a:p>
          <a:p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683568" y="1196752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/>
              <a:t>Д</a:t>
            </a:r>
            <a:r>
              <a:rPr lang="bg-BG" dirty="0" smtClean="0"/>
              <a:t>оговор за БФП № </a:t>
            </a:r>
            <a:r>
              <a:rPr lang="bg-BG" dirty="0"/>
              <a:t>BG16RFOP001-1.008-0007-С01/17.04.2018 г. </a:t>
            </a:r>
            <a:endParaRPr lang="bg-BG" dirty="0" smtClean="0"/>
          </a:p>
          <a:p>
            <a:r>
              <a:rPr lang="ru-RU" dirty="0"/>
              <a:t>Бюджет: 4 701 027.28 </a:t>
            </a:r>
            <a:r>
              <a:rPr lang="ru-RU" dirty="0" err="1"/>
              <a:t>лв</a:t>
            </a:r>
            <a:r>
              <a:rPr lang="ru-RU" dirty="0"/>
              <a:t>. </a:t>
            </a:r>
          </a:p>
          <a:p>
            <a:r>
              <a:rPr lang="bg-BG" dirty="0" smtClean="0"/>
              <a:t>Срок за изпълнение на </a:t>
            </a:r>
            <a:r>
              <a:rPr lang="bg-BG" dirty="0"/>
              <a:t>договора: </a:t>
            </a:r>
            <a:r>
              <a:rPr lang="bg-BG" dirty="0" smtClean="0"/>
              <a:t>12 месеца (17.04.2018 </a:t>
            </a:r>
            <a:r>
              <a:rPr lang="bg-BG" dirty="0"/>
              <a:t>г. -</a:t>
            </a:r>
            <a:r>
              <a:rPr lang="bg-BG" dirty="0" smtClean="0"/>
              <a:t> </a:t>
            </a:r>
            <a:r>
              <a:rPr lang="bg-BG" dirty="0"/>
              <a:t>17.04.2019 г</a:t>
            </a:r>
            <a:r>
              <a:rPr lang="bg-BG" dirty="0" smtClean="0"/>
              <a:t>.)</a:t>
            </a:r>
            <a:endParaRPr lang="bg-BG" dirty="0"/>
          </a:p>
        </p:txBody>
      </p:sp>
      <p:pic>
        <p:nvPicPr>
          <p:cNvPr id="4" name="image13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7234" y="2295468"/>
            <a:ext cx="194421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14.jpe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92080" y="2286955"/>
            <a:ext cx="1944216" cy="338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ово поле 7"/>
          <p:cNvSpPr txBox="1"/>
          <p:nvPr/>
        </p:nvSpPr>
        <p:spPr>
          <a:xfrm>
            <a:off x="4496054" y="3702144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i="1" dirty="0" smtClean="0"/>
              <a:t>След</a:t>
            </a:r>
            <a:endParaRPr lang="bg-BG" sz="1200" i="1" dirty="0"/>
          </a:p>
        </p:txBody>
      </p:sp>
      <p:sp>
        <p:nvSpPr>
          <p:cNvPr id="9" name="Текстово поле 8"/>
          <p:cNvSpPr txBox="1"/>
          <p:nvPr/>
        </p:nvSpPr>
        <p:spPr>
          <a:xfrm>
            <a:off x="971600" y="3710657"/>
            <a:ext cx="7560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200" i="1" dirty="0" smtClean="0"/>
              <a:t>Преди</a:t>
            </a:r>
            <a:endParaRPr lang="bg-BG" sz="1200" i="1" dirty="0"/>
          </a:p>
        </p:txBody>
      </p:sp>
    </p:spTree>
    <p:extLst>
      <p:ext uri="{BB962C8B-B14F-4D97-AF65-F5344CB8AC3E}">
        <p14:creationId xmlns:p14="http://schemas.microsoft.com/office/powerpoint/2010/main" val="5658140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/>
          </a:p>
        </p:txBody>
      </p:sp>
      <p:sp>
        <p:nvSpPr>
          <p:cNvPr id="4099" name="Rectangle 3"/>
          <p:cNvSpPr txBox="1">
            <a:spLocks/>
          </p:cNvSpPr>
          <p:nvPr/>
        </p:nvSpPr>
        <p:spPr bwMode="auto">
          <a:xfrm>
            <a:off x="0" y="2133600"/>
            <a:ext cx="9036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endParaRPr lang="bg-BG" sz="2000">
              <a:solidFill>
                <a:schemeClr val="accent1"/>
              </a:solidFill>
              <a:latin typeface="Times New Roman" pitchFamily="18" charset="0"/>
            </a:endParaRPr>
          </a:p>
          <a:p>
            <a:pPr eaLnBrk="1" hangingPunct="1"/>
            <a:endParaRPr lang="bg-BG"/>
          </a:p>
        </p:txBody>
      </p:sp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251520" y="836712"/>
            <a:ext cx="8424862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n-US" b="1" dirty="0" smtClean="0">
                <a:latin typeface="Times New Roman" pitchFamily="18" charset="0"/>
              </a:rPr>
              <a:t>	</a:t>
            </a:r>
            <a:r>
              <a:rPr lang="bg-BG" b="1" dirty="0" smtClean="0">
                <a:cs typeface="Arial" panose="020B0604020202020204" pitchFamily="34" charset="0"/>
              </a:rPr>
              <a:t>Интегрирания</a:t>
            </a:r>
            <a:r>
              <a:rPr lang="bg-BG" b="1" dirty="0">
                <a:cs typeface="Arial" panose="020B0604020202020204" pitchFamily="34" charset="0"/>
              </a:rPr>
              <a:t>т</a:t>
            </a:r>
            <a:r>
              <a:rPr lang="bg-BG" b="1" dirty="0" smtClean="0">
                <a:cs typeface="Arial" panose="020B0604020202020204" pitchFamily="34" charset="0"/>
              </a:rPr>
              <a:t> план за градско възстановяване и развитие (</a:t>
            </a:r>
            <a:r>
              <a:rPr lang="ru-RU" b="1" dirty="0" smtClean="0">
                <a:cs typeface="Arial" panose="020B0604020202020204" pitchFamily="34" charset="0"/>
              </a:rPr>
              <a:t>ИПГВР) </a:t>
            </a:r>
            <a:r>
              <a:rPr lang="ru-RU" b="1" dirty="0">
                <a:cs typeface="Arial" panose="020B0604020202020204" pitchFamily="34" charset="0"/>
              </a:rPr>
              <a:t>на гр</a:t>
            </a:r>
            <a:r>
              <a:rPr lang="ru-RU" dirty="0">
                <a:cs typeface="Arial" panose="020B0604020202020204" pitchFamily="34" charset="0"/>
              </a:rPr>
              <a:t>. </a:t>
            </a:r>
            <a:r>
              <a:rPr lang="ru-RU" b="1" dirty="0" err="1">
                <a:cs typeface="Arial" panose="020B0604020202020204" pitchFamily="34" charset="0"/>
              </a:rPr>
              <a:t>Благоевград</a:t>
            </a:r>
            <a:r>
              <a:rPr lang="ru-RU" dirty="0">
                <a:cs typeface="Arial" panose="020B0604020202020204" pitchFamily="34" charset="0"/>
              </a:rPr>
              <a:t> е </a:t>
            </a:r>
            <a:r>
              <a:rPr lang="ru-RU" dirty="0" err="1">
                <a:cs typeface="Arial" panose="020B0604020202020204" pitchFamily="34" charset="0"/>
              </a:rPr>
              <a:t>разработен</a:t>
            </a:r>
            <a:r>
              <a:rPr lang="ru-RU" dirty="0">
                <a:cs typeface="Arial" panose="020B0604020202020204" pitchFamily="34" charset="0"/>
              </a:rPr>
              <a:t> в </a:t>
            </a:r>
            <a:r>
              <a:rPr lang="ru-RU" dirty="0" err="1">
                <a:cs typeface="Arial" panose="020B0604020202020204" pitchFamily="34" charset="0"/>
              </a:rPr>
              <a:t>рамките</a:t>
            </a:r>
            <a:r>
              <a:rPr lang="ru-RU" dirty="0">
                <a:cs typeface="Arial" panose="020B0604020202020204" pitchFamily="34" charset="0"/>
              </a:rPr>
              <a:t> на проект „</a:t>
            </a:r>
            <a:r>
              <a:rPr lang="ru-RU" dirty="0" err="1">
                <a:cs typeface="Arial" panose="020B0604020202020204" pitchFamily="34" charset="0"/>
              </a:rPr>
              <a:t>Разработване</a:t>
            </a:r>
            <a:r>
              <a:rPr lang="ru-RU" dirty="0">
                <a:cs typeface="Arial" panose="020B0604020202020204" pitchFamily="34" charset="0"/>
              </a:rPr>
              <a:t> на </a:t>
            </a:r>
            <a:r>
              <a:rPr lang="ru-RU" dirty="0" err="1">
                <a:cs typeface="Arial" panose="020B0604020202020204" pitchFamily="34" charset="0"/>
              </a:rPr>
              <a:t>интегриран</a:t>
            </a:r>
            <a:r>
              <a:rPr lang="ru-RU" dirty="0">
                <a:cs typeface="Arial" panose="020B0604020202020204" pitchFamily="34" charset="0"/>
              </a:rPr>
              <a:t> план за </a:t>
            </a:r>
            <a:r>
              <a:rPr lang="ru-RU" dirty="0" err="1">
                <a:cs typeface="Arial" panose="020B0604020202020204" pitchFamily="34" charset="0"/>
              </a:rPr>
              <a:t>градско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ru-RU" dirty="0" err="1">
                <a:cs typeface="Arial" panose="020B0604020202020204" pitchFamily="34" charset="0"/>
              </a:rPr>
              <a:t>възстановяване</a:t>
            </a:r>
            <a:r>
              <a:rPr lang="ru-RU" dirty="0">
                <a:cs typeface="Arial" panose="020B0604020202020204" pitchFamily="34" charset="0"/>
              </a:rPr>
              <a:t> и развитие на Община </a:t>
            </a:r>
            <a:r>
              <a:rPr lang="ru-RU" dirty="0" err="1">
                <a:cs typeface="Arial" panose="020B0604020202020204" pitchFamily="34" charset="0"/>
              </a:rPr>
              <a:t>Благоевград</a:t>
            </a:r>
            <a:r>
              <a:rPr lang="ru-RU" dirty="0">
                <a:cs typeface="Arial" panose="020B0604020202020204" pitchFamily="34" charset="0"/>
              </a:rPr>
              <a:t>“, ВG161PO001/1.4-07/2010/029, </a:t>
            </a:r>
            <a:r>
              <a:rPr lang="ru-RU" dirty="0" err="1">
                <a:cs typeface="Arial" panose="020B0604020202020204" pitchFamily="34" charset="0"/>
              </a:rPr>
              <a:t>осъществен</a:t>
            </a:r>
            <a:r>
              <a:rPr lang="ru-RU" dirty="0">
                <a:cs typeface="Arial" panose="020B0604020202020204" pitchFamily="34" charset="0"/>
              </a:rPr>
              <a:t> с </a:t>
            </a:r>
            <a:r>
              <a:rPr lang="ru-RU" dirty="0" err="1">
                <a:cs typeface="Arial" panose="020B0604020202020204" pitchFamily="34" charset="0"/>
              </a:rPr>
              <a:t>финансовата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ru-RU" dirty="0" err="1">
                <a:cs typeface="Arial" panose="020B0604020202020204" pitchFamily="34" charset="0"/>
              </a:rPr>
              <a:t>подкрепа</a:t>
            </a:r>
            <a:r>
              <a:rPr lang="ru-RU" dirty="0">
                <a:cs typeface="Arial" panose="020B0604020202020204" pitchFamily="34" charset="0"/>
              </a:rPr>
              <a:t> на Оперативна </a:t>
            </a:r>
            <a:r>
              <a:rPr lang="ru-RU" dirty="0" err="1">
                <a:cs typeface="Arial" panose="020B0604020202020204" pitchFamily="34" charset="0"/>
              </a:rPr>
              <a:t>програма</a:t>
            </a:r>
            <a:r>
              <a:rPr lang="ru-RU" dirty="0">
                <a:cs typeface="Arial" panose="020B0604020202020204" pitchFamily="34" charset="0"/>
              </a:rPr>
              <a:t> „</a:t>
            </a:r>
            <a:r>
              <a:rPr lang="ru-RU" dirty="0" err="1">
                <a:cs typeface="Arial" panose="020B0604020202020204" pitchFamily="34" charset="0"/>
              </a:rPr>
              <a:t>Регионално</a:t>
            </a:r>
            <a:r>
              <a:rPr lang="ru-RU" dirty="0">
                <a:cs typeface="Arial" panose="020B0604020202020204" pitchFamily="34" charset="0"/>
              </a:rPr>
              <a:t> развитие“ 2007-2013 </a:t>
            </a:r>
            <a:r>
              <a:rPr lang="ru-RU" dirty="0" smtClean="0">
                <a:cs typeface="Arial" panose="020B0604020202020204" pitchFamily="34" charset="0"/>
              </a:rPr>
              <a:t>г. </a:t>
            </a:r>
            <a:endParaRPr lang="en-US" dirty="0" smtClean="0"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en-US" dirty="0">
                <a:cs typeface="Arial" panose="020B0604020202020204" pitchFamily="34" charset="0"/>
              </a:rPr>
              <a:t>	</a:t>
            </a:r>
            <a:r>
              <a:rPr lang="ru-RU" dirty="0" err="1" smtClean="0">
                <a:cs typeface="Arial" panose="020B0604020202020204" pitchFamily="34" charset="0"/>
              </a:rPr>
              <a:t>През</a:t>
            </a:r>
            <a:r>
              <a:rPr lang="ru-RU" dirty="0" smtClean="0">
                <a:cs typeface="Arial" panose="020B0604020202020204" pitchFamily="34" charset="0"/>
              </a:rPr>
              <a:t> 2016 г. ИПГВР на </a:t>
            </a:r>
            <a:r>
              <a:rPr lang="ru-RU" dirty="0" err="1" smtClean="0">
                <a:cs typeface="Arial" panose="020B0604020202020204" pitchFamily="34" charset="0"/>
              </a:rPr>
              <a:t>Благоевград</a:t>
            </a:r>
            <a:r>
              <a:rPr lang="ru-RU" dirty="0" smtClean="0">
                <a:cs typeface="Arial" panose="020B0604020202020204" pitchFamily="34" charset="0"/>
              </a:rPr>
              <a:t> е изменен в </a:t>
            </a:r>
            <a:r>
              <a:rPr lang="ru-RU" dirty="0" err="1" smtClean="0">
                <a:cs typeface="Arial" panose="020B0604020202020204" pitchFamily="34" charset="0"/>
              </a:rPr>
              <a:t>съответствие</a:t>
            </a:r>
            <a:r>
              <a:rPr lang="ru-RU" dirty="0" smtClean="0">
                <a:cs typeface="Arial" panose="020B0604020202020204" pitchFamily="34" charset="0"/>
              </a:rPr>
              <a:t> с </a:t>
            </a:r>
            <a:r>
              <a:rPr lang="ru-RU" dirty="0" err="1" smtClean="0">
                <a:cs typeface="Arial" panose="020B0604020202020204" pitchFamily="34" charset="0"/>
              </a:rPr>
              <a:t>Методическите</a:t>
            </a:r>
            <a:r>
              <a:rPr lang="ru-RU" dirty="0" smtClean="0">
                <a:cs typeface="Arial" panose="020B0604020202020204" pitchFamily="34" charset="0"/>
              </a:rPr>
              <a:t> </a:t>
            </a:r>
            <a:r>
              <a:rPr lang="ru-RU" dirty="0" err="1" smtClean="0">
                <a:cs typeface="Arial" panose="020B0604020202020204" pitchFamily="34" charset="0"/>
              </a:rPr>
              <a:t>насоки</a:t>
            </a:r>
            <a:r>
              <a:rPr lang="ru-RU" dirty="0" smtClean="0">
                <a:cs typeface="Arial" panose="020B0604020202020204" pitchFamily="34" charset="0"/>
              </a:rPr>
              <a:t> за </a:t>
            </a:r>
            <a:r>
              <a:rPr lang="ru-RU" dirty="0" err="1" smtClean="0">
                <a:cs typeface="Arial" panose="020B0604020202020204" pitchFamily="34" charset="0"/>
              </a:rPr>
              <a:t>разработване</a:t>
            </a:r>
            <a:r>
              <a:rPr lang="ru-RU" dirty="0" smtClean="0">
                <a:cs typeface="Arial" panose="020B0604020202020204" pitchFamily="34" charset="0"/>
              </a:rPr>
              <a:t> и </a:t>
            </a:r>
            <a:r>
              <a:rPr lang="ru-RU" dirty="0" err="1" smtClean="0">
                <a:cs typeface="Arial" panose="020B0604020202020204" pitchFamily="34" charset="0"/>
              </a:rPr>
              <a:t>прилагане</a:t>
            </a:r>
            <a:r>
              <a:rPr lang="ru-RU" dirty="0" smtClean="0">
                <a:cs typeface="Arial" panose="020B0604020202020204" pitchFamily="34" charset="0"/>
              </a:rPr>
              <a:t> на </a:t>
            </a:r>
            <a:r>
              <a:rPr lang="ru-RU" dirty="0" err="1" smtClean="0">
                <a:cs typeface="Arial" panose="020B0604020202020204" pitchFamily="34" charset="0"/>
              </a:rPr>
              <a:t>интегрирани</a:t>
            </a:r>
            <a:r>
              <a:rPr lang="ru-RU" dirty="0" smtClean="0">
                <a:cs typeface="Arial" panose="020B0604020202020204" pitchFamily="34" charset="0"/>
              </a:rPr>
              <a:t> </a:t>
            </a:r>
            <a:r>
              <a:rPr lang="ru-RU" dirty="0" err="1" smtClean="0">
                <a:cs typeface="Arial" panose="020B0604020202020204" pitchFamily="34" charset="0"/>
              </a:rPr>
              <a:t>планове</a:t>
            </a:r>
            <a:r>
              <a:rPr lang="ru-RU" dirty="0" smtClean="0">
                <a:cs typeface="Arial" panose="020B0604020202020204" pitchFamily="34" charset="0"/>
              </a:rPr>
              <a:t> за </a:t>
            </a:r>
            <a:r>
              <a:rPr lang="ru-RU" dirty="0" err="1" smtClean="0">
                <a:cs typeface="Arial" panose="020B0604020202020204" pitchFamily="34" charset="0"/>
              </a:rPr>
              <a:t>градско</a:t>
            </a:r>
            <a:r>
              <a:rPr lang="ru-RU" dirty="0" smtClean="0">
                <a:cs typeface="Arial" panose="020B0604020202020204" pitchFamily="34" charset="0"/>
              </a:rPr>
              <a:t> </a:t>
            </a:r>
            <a:r>
              <a:rPr lang="ru-RU" dirty="0" err="1" smtClean="0">
                <a:cs typeface="Arial" panose="020B0604020202020204" pitchFamily="34" charset="0"/>
              </a:rPr>
              <a:t>възстановяване</a:t>
            </a:r>
            <a:r>
              <a:rPr lang="ru-RU" dirty="0" smtClean="0">
                <a:cs typeface="Arial" panose="020B0604020202020204" pitchFamily="34" charset="0"/>
              </a:rPr>
              <a:t> и развитие.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ru-RU" dirty="0" smtClean="0">
                <a:cs typeface="Arial" panose="020B0604020202020204" pitchFamily="34" charset="0"/>
              </a:rPr>
              <a:t>           </a:t>
            </a:r>
            <a:r>
              <a:rPr lang="ru-RU" dirty="0" err="1">
                <a:cs typeface="Arial" panose="020B0604020202020204" pitchFamily="34" charset="0"/>
              </a:rPr>
              <a:t>Планът</a:t>
            </a:r>
            <a:r>
              <a:rPr lang="ru-RU" dirty="0">
                <a:cs typeface="Arial" panose="020B0604020202020204" pitchFamily="34" charset="0"/>
              </a:rPr>
              <a:t> е стратегически документ за </a:t>
            </a:r>
            <a:r>
              <a:rPr lang="ru-RU" dirty="0" err="1">
                <a:cs typeface="Arial" panose="020B0604020202020204" pitchFamily="34" charset="0"/>
              </a:rPr>
              <a:t>пространствена</a:t>
            </a:r>
            <a:r>
              <a:rPr lang="ru-RU" dirty="0">
                <a:cs typeface="Arial" panose="020B0604020202020204" pitchFamily="34" charset="0"/>
              </a:rPr>
              <a:t> и </a:t>
            </a:r>
            <a:r>
              <a:rPr lang="ru-RU" dirty="0" err="1">
                <a:cs typeface="Arial" panose="020B0604020202020204" pitchFamily="34" charset="0"/>
              </a:rPr>
              <a:t>времева</a:t>
            </a:r>
            <a:r>
              <a:rPr lang="ru-RU" dirty="0">
                <a:cs typeface="Arial" panose="020B0604020202020204" pitchFamily="34" charset="0"/>
              </a:rPr>
              <a:t> координация, стратегически цели, </a:t>
            </a:r>
            <a:r>
              <a:rPr lang="ru-RU" dirty="0" err="1">
                <a:cs typeface="Arial" panose="020B0604020202020204" pitchFamily="34" charset="0"/>
              </a:rPr>
              <a:t>приоритети</a:t>
            </a:r>
            <a:r>
              <a:rPr lang="ru-RU" dirty="0">
                <a:cs typeface="Arial" panose="020B0604020202020204" pitchFamily="34" charset="0"/>
              </a:rPr>
              <a:t>, </a:t>
            </a:r>
            <a:r>
              <a:rPr lang="ru-RU" dirty="0" err="1">
                <a:cs typeface="Arial" panose="020B0604020202020204" pitchFamily="34" charset="0"/>
              </a:rPr>
              <a:t>конкретни</a:t>
            </a:r>
            <a:r>
              <a:rPr lang="ru-RU" dirty="0">
                <a:cs typeface="Arial" panose="020B0604020202020204" pitchFamily="34" charset="0"/>
              </a:rPr>
              <a:t> мерки и </a:t>
            </a:r>
            <a:r>
              <a:rPr lang="ru-RU" dirty="0" err="1">
                <a:cs typeface="Arial" panose="020B0604020202020204" pitchFamily="34" charset="0"/>
              </a:rPr>
              <a:t>проекти</a:t>
            </a:r>
            <a:r>
              <a:rPr lang="ru-RU" dirty="0">
                <a:cs typeface="Arial" panose="020B0604020202020204" pitchFamily="34" charset="0"/>
              </a:rPr>
              <a:t>, </a:t>
            </a:r>
            <a:r>
              <a:rPr lang="ru-RU" dirty="0" err="1">
                <a:cs typeface="Arial" panose="020B0604020202020204" pitchFamily="34" charset="0"/>
              </a:rPr>
              <a:t>насочени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ru-RU" dirty="0" err="1">
                <a:cs typeface="Arial" panose="020B0604020202020204" pitchFamily="34" charset="0"/>
              </a:rPr>
              <a:t>към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ru-RU" dirty="0" err="1">
                <a:cs typeface="Arial" panose="020B0604020202020204" pitchFamily="34" charset="0"/>
              </a:rPr>
              <a:t>подобряване</a:t>
            </a:r>
            <a:r>
              <a:rPr lang="ru-RU" dirty="0">
                <a:cs typeface="Arial" panose="020B0604020202020204" pitchFamily="34" charset="0"/>
              </a:rPr>
              <a:t> </a:t>
            </a:r>
            <a:r>
              <a:rPr lang="ru-RU" dirty="0" err="1">
                <a:cs typeface="Arial" panose="020B0604020202020204" pitchFamily="34" charset="0"/>
              </a:rPr>
              <a:t>условията</a:t>
            </a:r>
            <a:r>
              <a:rPr lang="ru-RU" dirty="0">
                <a:cs typeface="Arial" panose="020B0604020202020204" pitchFamily="34" charset="0"/>
              </a:rPr>
              <a:t> на живот и </a:t>
            </a:r>
            <a:r>
              <a:rPr lang="ru-RU" dirty="0" err="1">
                <a:cs typeface="Arial" panose="020B0604020202020204" pitchFamily="34" charset="0"/>
              </a:rPr>
              <a:t>икономическа</a:t>
            </a:r>
            <a:r>
              <a:rPr lang="ru-RU" dirty="0">
                <a:cs typeface="Arial" panose="020B0604020202020204" pitchFamily="34" charset="0"/>
              </a:rPr>
              <a:t> среда на </a:t>
            </a:r>
            <a:r>
              <a:rPr lang="ru-RU" dirty="0" err="1">
                <a:cs typeface="Arial" panose="020B0604020202020204" pitchFamily="34" charset="0"/>
              </a:rPr>
              <a:t>територията</a:t>
            </a:r>
            <a:r>
              <a:rPr lang="ru-RU" dirty="0">
                <a:cs typeface="Arial" panose="020B0604020202020204" pitchFamily="34" charset="0"/>
              </a:rPr>
              <a:t> на </a:t>
            </a:r>
            <a:r>
              <a:rPr lang="ru-RU" dirty="0" smtClean="0">
                <a:cs typeface="Arial" panose="020B0604020202020204" pitchFamily="34" charset="0"/>
              </a:rPr>
              <a:t>град</a:t>
            </a:r>
            <a:r>
              <a:rPr lang="en-US" dirty="0" smtClean="0">
                <a:cs typeface="Arial" panose="020B0604020202020204" pitchFamily="34" charset="0"/>
              </a:rPr>
              <a:t>a </a:t>
            </a:r>
            <a:r>
              <a:rPr lang="bg-BG" dirty="0" smtClean="0">
                <a:cs typeface="Arial" panose="020B0604020202020204" pitchFamily="34" charset="0"/>
              </a:rPr>
              <a:t>за периода 2014-2020 г.</a:t>
            </a:r>
            <a:endParaRPr lang="bg-BG" dirty="0"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405533" y="440135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b="1" dirty="0" smtClean="0"/>
              <a:t>	</a:t>
            </a:r>
            <a:r>
              <a:rPr lang="en-US" dirty="0" err="1" smtClean="0"/>
              <a:t>Към</a:t>
            </a:r>
            <a:r>
              <a:rPr lang="en-US" dirty="0" smtClean="0"/>
              <a:t> </a:t>
            </a:r>
            <a:r>
              <a:rPr lang="en-US" dirty="0" err="1"/>
              <a:t>момента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отчитане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изпълнението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ИПГВР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 smtClean="0"/>
              <a:t>Благоевград</a:t>
            </a:r>
            <a:r>
              <a:rPr lang="bg-BG" dirty="0" smtClean="0"/>
              <a:t> два от основните проекти от списъка на Инвестиционната програма са в процес на изпълнение: </a:t>
            </a:r>
            <a:endParaRPr lang="bg-BG" dirty="0"/>
          </a:p>
        </p:txBody>
      </p:sp>
      <p:sp>
        <p:nvSpPr>
          <p:cNvPr id="3" name="Правоъгълник 2"/>
          <p:cNvSpPr/>
          <p:nvPr/>
        </p:nvSpPr>
        <p:spPr>
          <a:xfrm>
            <a:off x="634952" y="1664524"/>
            <a:ext cx="7105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b="1" dirty="0" smtClean="0"/>
              <a:t>	1. „Интегриран </a:t>
            </a:r>
            <a:r>
              <a:rPr lang="bg-BG" b="1" dirty="0"/>
              <a:t>градски транспорт на град Благоевград</a:t>
            </a:r>
            <a:r>
              <a:rPr lang="bg-BG" b="1" dirty="0" smtClean="0"/>
              <a:t>“</a:t>
            </a:r>
            <a:endParaRPr lang="en-US" b="1" dirty="0" smtClean="0"/>
          </a:p>
          <a:p>
            <a:pPr lvl="0"/>
            <a:endParaRPr lang="bg-BG" dirty="0"/>
          </a:p>
          <a:p>
            <a:r>
              <a:rPr lang="bg-BG" dirty="0"/>
              <a:t>Договор </a:t>
            </a:r>
            <a:r>
              <a:rPr lang="bg-BG" dirty="0" smtClean="0"/>
              <a:t>за  БФП № </a:t>
            </a:r>
            <a:r>
              <a:rPr lang="bg-BG" dirty="0"/>
              <a:t>BG16RFOP001-1.008-0010–C01/10.</a:t>
            </a:r>
            <a:r>
              <a:rPr lang="bg-BG" dirty="0" err="1"/>
              <a:t>10</a:t>
            </a:r>
            <a:r>
              <a:rPr lang="bg-BG" dirty="0"/>
              <a:t>.2019 г</a:t>
            </a:r>
            <a:r>
              <a:rPr lang="bg-BG" dirty="0" smtClean="0"/>
              <a:t>.</a:t>
            </a:r>
          </a:p>
          <a:p>
            <a:r>
              <a:rPr lang="bg-BG" dirty="0"/>
              <a:t>Бюджет: ‎‎‎ 4 990 812.82 </a:t>
            </a:r>
            <a:r>
              <a:rPr lang="bg-BG" dirty="0" smtClean="0"/>
              <a:t>лв.</a:t>
            </a:r>
            <a:endParaRPr lang="bg-BG" dirty="0"/>
          </a:p>
          <a:p>
            <a:r>
              <a:rPr lang="bg-BG" dirty="0" smtClean="0"/>
              <a:t>Срок за изпълнение на проекта: </a:t>
            </a:r>
            <a:r>
              <a:rPr lang="bg-BG" dirty="0"/>
              <a:t>30 месеца</a:t>
            </a:r>
            <a:br>
              <a:rPr lang="bg-BG" dirty="0"/>
            </a:br>
            <a:endParaRPr lang="bg-BG" dirty="0"/>
          </a:p>
        </p:txBody>
      </p:sp>
      <p:sp>
        <p:nvSpPr>
          <p:cNvPr id="4" name="Правоъгълник 3"/>
          <p:cNvSpPr/>
          <p:nvPr/>
        </p:nvSpPr>
        <p:spPr>
          <a:xfrm>
            <a:off x="639641" y="2875866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g-BG" b="1" dirty="0" smtClean="0"/>
              <a:t>	</a:t>
            </a:r>
            <a:endParaRPr lang="bg-BG" dirty="0"/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429001"/>
            <a:ext cx="2592288" cy="2938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363464"/>
            <a:ext cx="1572756" cy="91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24708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3527" y="620688"/>
            <a:ext cx="82569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b="1" dirty="0"/>
              <a:t>2. „Обновяване и модернизация на </a:t>
            </a:r>
            <a:r>
              <a:rPr lang="bg-BG" b="1" dirty="0" smtClean="0"/>
              <a:t>образователната</a:t>
            </a:r>
            <a:r>
              <a:rPr lang="en-US" b="1" dirty="0" smtClean="0"/>
              <a:t> </a:t>
            </a:r>
            <a:r>
              <a:rPr lang="bg-BG" b="1" dirty="0" smtClean="0"/>
              <a:t>инфраструктура </a:t>
            </a:r>
            <a:r>
              <a:rPr lang="bg-BG" b="1" dirty="0"/>
              <a:t>в Благоевград</a:t>
            </a:r>
            <a:r>
              <a:rPr lang="bg-BG" b="1" dirty="0" smtClean="0"/>
              <a:t>”</a:t>
            </a:r>
          </a:p>
          <a:p>
            <a:pPr lvl="0"/>
            <a:endParaRPr lang="bg-BG" b="1" dirty="0"/>
          </a:p>
          <a:p>
            <a:pPr algn="just"/>
            <a:r>
              <a:rPr lang="bg-BG" dirty="0"/>
              <a:t>Договор за БФП № BG16RFOP001-1.008-0009-C01/13.02.2018 г. </a:t>
            </a:r>
          </a:p>
          <a:p>
            <a:pPr algn="just"/>
            <a:r>
              <a:rPr lang="bg-BG" dirty="0"/>
              <a:t>Бюджет: 3 029 044.52 лв. </a:t>
            </a:r>
          </a:p>
          <a:p>
            <a:pPr algn="just"/>
            <a:r>
              <a:rPr lang="bg-BG" dirty="0"/>
              <a:t>Срокът за изпълнение на проекта: 24 месеца, с начална дата 13.02.2018 г. Към момента проектът е временно спрян.  </a:t>
            </a:r>
          </a:p>
        </p:txBody>
      </p:sp>
      <p:pic>
        <p:nvPicPr>
          <p:cNvPr id="3074" name="Picture 2" descr="икон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985" y="2564905"/>
            <a:ext cx="4008447" cy="300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2147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467544" y="690439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bg-BG" dirty="0" smtClean="0">
                <a:solidFill>
                  <a:prstClr val="black"/>
                </a:solidFill>
              </a:rPr>
              <a:t>	</a:t>
            </a:r>
            <a:r>
              <a:rPr lang="en-US" dirty="0" err="1" smtClean="0">
                <a:solidFill>
                  <a:prstClr val="black"/>
                </a:solidFill>
              </a:rPr>
              <a:t>Към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момента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на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отчитане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на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изпълнението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на</a:t>
            </a:r>
            <a:r>
              <a:rPr lang="en-US" dirty="0">
                <a:solidFill>
                  <a:prstClr val="black"/>
                </a:solidFill>
              </a:rPr>
              <a:t> ИПГВР </a:t>
            </a:r>
            <a:r>
              <a:rPr lang="en-US" dirty="0" err="1">
                <a:solidFill>
                  <a:prstClr val="black"/>
                </a:solidFill>
              </a:rPr>
              <a:t>на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Благоевград</a:t>
            </a:r>
            <a:r>
              <a:rPr lang="bg-BG" dirty="0" smtClean="0">
                <a:solidFill>
                  <a:prstClr val="black"/>
                </a:solidFill>
              </a:rPr>
              <a:t> </a:t>
            </a:r>
            <a:r>
              <a:rPr lang="bg-BG" b="1" dirty="0" smtClean="0">
                <a:solidFill>
                  <a:prstClr val="black"/>
                </a:solidFill>
              </a:rPr>
              <a:t>два</a:t>
            </a:r>
            <a:r>
              <a:rPr lang="bg-BG" dirty="0" smtClean="0">
                <a:solidFill>
                  <a:prstClr val="black"/>
                </a:solidFill>
              </a:rPr>
              <a:t> </a:t>
            </a:r>
            <a:r>
              <a:rPr lang="bg-BG" dirty="0">
                <a:solidFill>
                  <a:prstClr val="black"/>
                </a:solidFill>
              </a:rPr>
              <a:t>от </a:t>
            </a:r>
            <a:r>
              <a:rPr lang="bg-BG" dirty="0" smtClean="0">
                <a:solidFill>
                  <a:prstClr val="black"/>
                </a:solidFill>
              </a:rPr>
              <a:t>резервните </a:t>
            </a:r>
            <a:r>
              <a:rPr lang="bg-BG" dirty="0">
                <a:solidFill>
                  <a:prstClr val="black"/>
                </a:solidFill>
              </a:rPr>
              <a:t>проекти от списъка </a:t>
            </a:r>
            <a:r>
              <a:rPr lang="bg-BG" dirty="0" smtClean="0">
                <a:solidFill>
                  <a:prstClr val="black"/>
                </a:solidFill>
              </a:rPr>
              <a:t>на Инвестиционната </a:t>
            </a:r>
            <a:r>
              <a:rPr lang="bg-BG" dirty="0">
                <a:solidFill>
                  <a:prstClr val="black"/>
                </a:solidFill>
              </a:rPr>
              <a:t>програма са в процес на изпълнение: </a:t>
            </a: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467544" y="1986955"/>
            <a:ext cx="54726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buAutoNum type="arabicPeriod"/>
            </a:pPr>
            <a:r>
              <a:rPr lang="ru-RU" b="1" dirty="0" smtClean="0">
                <a:solidFill>
                  <a:prstClr val="black"/>
                </a:solidFill>
              </a:rPr>
              <a:t>„</a:t>
            </a:r>
            <a:r>
              <a:rPr lang="ru-RU" b="1" dirty="0" err="1" smtClean="0">
                <a:solidFill>
                  <a:prstClr val="black"/>
                </a:solidFill>
              </a:rPr>
              <a:t>Въвеждане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на мерки за </a:t>
            </a:r>
            <a:r>
              <a:rPr lang="ru-RU" b="1" dirty="0" err="1">
                <a:solidFill>
                  <a:prstClr val="black"/>
                </a:solidFill>
              </a:rPr>
              <a:t>подобряване</a:t>
            </a:r>
            <a:r>
              <a:rPr lang="ru-RU" b="1" dirty="0">
                <a:solidFill>
                  <a:prstClr val="black"/>
                </a:solidFill>
              </a:rPr>
              <a:t> на </a:t>
            </a:r>
            <a:r>
              <a:rPr lang="ru-RU" b="1" dirty="0" err="1">
                <a:solidFill>
                  <a:prstClr val="black"/>
                </a:solidFill>
              </a:rPr>
              <a:t>енергийната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ефективност</a:t>
            </a:r>
            <a:r>
              <a:rPr lang="ru-RU" b="1" dirty="0">
                <a:solidFill>
                  <a:prstClr val="black"/>
                </a:solidFill>
              </a:rPr>
              <a:t> в </a:t>
            </a:r>
            <a:r>
              <a:rPr lang="ru-RU" b="1" dirty="0" err="1">
                <a:solidFill>
                  <a:prstClr val="black"/>
                </a:solidFill>
              </a:rPr>
              <a:t>сграда</a:t>
            </a:r>
            <a:r>
              <a:rPr lang="ru-RU" b="1" dirty="0">
                <a:solidFill>
                  <a:prstClr val="black"/>
                </a:solidFill>
              </a:rPr>
              <a:t> на отдел „</a:t>
            </a:r>
            <a:r>
              <a:rPr lang="ru-RU" b="1" dirty="0" err="1">
                <a:solidFill>
                  <a:prstClr val="black"/>
                </a:solidFill>
              </a:rPr>
              <a:t>Държавен</a:t>
            </a:r>
            <a:r>
              <a:rPr lang="ru-RU" b="1" dirty="0">
                <a:solidFill>
                  <a:prstClr val="black"/>
                </a:solidFill>
              </a:rPr>
              <a:t> архив” – </a:t>
            </a:r>
            <a:r>
              <a:rPr lang="ru-RU" b="1" dirty="0" err="1">
                <a:solidFill>
                  <a:prstClr val="black"/>
                </a:solidFill>
              </a:rPr>
              <a:t>Благоевград</a:t>
            </a:r>
            <a:r>
              <a:rPr lang="ru-RU" b="1" dirty="0">
                <a:solidFill>
                  <a:prstClr val="black"/>
                </a:solidFill>
              </a:rPr>
              <a:t>, Дирекция „</a:t>
            </a:r>
            <a:r>
              <a:rPr lang="ru-RU" b="1" dirty="0" err="1">
                <a:solidFill>
                  <a:prstClr val="black"/>
                </a:solidFill>
              </a:rPr>
              <a:t>Регионален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държавен</a:t>
            </a:r>
            <a:r>
              <a:rPr lang="ru-RU" b="1" dirty="0">
                <a:solidFill>
                  <a:prstClr val="black"/>
                </a:solidFill>
              </a:rPr>
              <a:t> архив” – София в </a:t>
            </a:r>
            <a:r>
              <a:rPr lang="ru-RU" b="1" dirty="0" err="1">
                <a:solidFill>
                  <a:prstClr val="black"/>
                </a:solidFill>
              </a:rPr>
              <a:t>Държавна</a:t>
            </a:r>
            <a:r>
              <a:rPr lang="ru-RU" b="1" dirty="0">
                <a:solidFill>
                  <a:prstClr val="black"/>
                </a:solidFill>
              </a:rPr>
              <a:t> </a:t>
            </a:r>
            <a:r>
              <a:rPr lang="ru-RU" b="1" dirty="0" err="1">
                <a:solidFill>
                  <a:prstClr val="black"/>
                </a:solidFill>
              </a:rPr>
              <a:t>агенция</a:t>
            </a:r>
            <a:r>
              <a:rPr lang="ru-RU" b="1" dirty="0">
                <a:solidFill>
                  <a:prstClr val="black"/>
                </a:solidFill>
              </a:rPr>
              <a:t> „</a:t>
            </a:r>
            <a:r>
              <a:rPr lang="ru-RU" b="1" dirty="0" err="1">
                <a:solidFill>
                  <a:prstClr val="black"/>
                </a:solidFill>
              </a:rPr>
              <a:t>Архиви</a:t>
            </a:r>
            <a:r>
              <a:rPr lang="ru-RU" b="1" dirty="0" smtClean="0">
                <a:solidFill>
                  <a:prstClr val="black"/>
                </a:solidFill>
              </a:rPr>
              <a:t>”</a:t>
            </a:r>
            <a:endParaRPr lang="en-US" b="1" dirty="0" smtClean="0">
              <a:solidFill>
                <a:prstClr val="black"/>
              </a:solidFill>
            </a:endParaRPr>
          </a:p>
          <a:p>
            <a:pPr lvl="0" algn="ctr"/>
            <a:endParaRPr lang="bg-BG" b="1" dirty="0" smtClean="0">
              <a:solidFill>
                <a:prstClr val="black"/>
              </a:solidFill>
            </a:endParaRPr>
          </a:p>
          <a:p>
            <a:pPr lvl="0" algn="just"/>
            <a:r>
              <a:rPr lang="bg-BG" dirty="0" smtClean="0">
                <a:solidFill>
                  <a:prstClr val="black"/>
                </a:solidFill>
              </a:rPr>
              <a:t>Договор за  БФП № </a:t>
            </a:r>
            <a:r>
              <a:rPr lang="en-US" dirty="0" smtClean="0">
                <a:solidFill>
                  <a:prstClr val="black"/>
                </a:solidFill>
              </a:rPr>
              <a:t>BG16RFOP001-1.008-0011-C01</a:t>
            </a:r>
            <a:r>
              <a:rPr lang="bg-BG" dirty="0" smtClean="0">
                <a:solidFill>
                  <a:prstClr val="black"/>
                </a:solidFill>
              </a:rPr>
              <a:t>/27.05.2020 </a:t>
            </a:r>
            <a:r>
              <a:rPr lang="bg-BG" dirty="0">
                <a:solidFill>
                  <a:prstClr val="black"/>
                </a:solidFill>
              </a:rPr>
              <a:t>г. </a:t>
            </a:r>
            <a:endParaRPr lang="bg-BG" dirty="0" smtClean="0">
              <a:solidFill>
                <a:prstClr val="black"/>
              </a:solidFill>
            </a:endParaRPr>
          </a:p>
          <a:p>
            <a:pPr lvl="0" algn="just"/>
            <a:r>
              <a:rPr lang="bg-BG" dirty="0" smtClean="0">
                <a:solidFill>
                  <a:prstClr val="black"/>
                </a:solidFill>
              </a:rPr>
              <a:t>Бюджет</a:t>
            </a:r>
            <a:r>
              <a:rPr lang="bg-BG" dirty="0">
                <a:solidFill>
                  <a:prstClr val="black"/>
                </a:solidFill>
              </a:rPr>
              <a:t>: </a:t>
            </a:r>
            <a:r>
              <a:rPr lang="bg-BG" dirty="0" smtClean="0">
                <a:solidFill>
                  <a:prstClr val="black"/>
                </a:solidFill>
              </a:rPr>
              <a:t>‎‎438 975.97 лв.</a:t>
            </a:r>
          </a:p>
          <a:p>
            <a:pPr lvl="0" algn="just"/>
            <a:r>
              <a:rPr lang="bg-BG" dirty="0" smtClean="0">
                <a:solidFill>
                  <a:prstClr val="black"/>
                </a:solidFill>
              </a:rPr>
              <a:t>Срок за изпълнение на проекта: </a:t>
            </a:r>
            <a:r>
              <a:rPr lang="ru-RU" dirty="0">
                <a:ea typeface="Times New Roman"/>
                <a:cs typeface="Arial" panose="020B0604020202020204" pitchFamily="34" charset="0"/>
              </a:rPr>
              <a:t>12 </a:t>
            </a:r>
            <a:r>
              <a:rPr lang="ru-RU" dirty="0" err="1" smtClean="0">
                <a:ea typeface="Times New Roman"/>
                <a:cs typeface="Arial" panose="020B0604020202020204" pitchFamily="34" charset="0"/>
              </a:rPr>
              <a:t>месеца</a:t>
            </a:r>
            <a:r>
              <a:rPr lang="ru-RU" dirty="0" smtClean="0">
                <a:ea typeface="Times New Roman"/>
                <a:cs typeface="Arial" panose="020B0604020202020204" pitchFamily="34" charset="0"/>
              </a:rPr>
              <a:t> (27.05.2020 г.-27.05.2021 </a:t>
            </a:r>
            <a:r>
              <a:rPr lang="ru-RU" dirty="0">
                <a:ea typeface="Times New Roman"/>
                <a:cs typeface="Arial" panose="020B0604020202020204" pitchFamily="34" charset="0"/>
              </a:rPr>
              <a:t>г</a:t>
            </a:r>
            <a:r>
              <a:rPr lang="ru-RU" dirty="0" smtClean="0">
                <a:ea typeface="Times New Roman"/>
                <a:cs typeface="Arial" panose="020B0604020202020204" pitchFamily="34" charset="0"/>
              </a:rPr>
              <a:t>.)</a:t>
            </a:r>
            <a:r>
              <a:rPr lang="ru-RU" dirty="0">
                <a:ea typeface="Times New Roman"/>
                <a:cs typeface="Arial" panose="020B0604020202020204" pitchFamily="34" charset="0"/>
              </a:rPr>
              <a:t>	</a:t>
            </a:r>
            <a:endParaRPr lang="bg-BG" sz="1600" b="1" dirty="0">
              <a:effectLst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8073" y="2051072"/>
            <a:ext cx="2239309" cy="3075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5916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51520" y="566678"/>
            <a:ext cx="79208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ea typeface="Times New Roman"/>
                <a:cs typeface="Arial" panose="020B0604020202020204" pitchFamily="34" charset="0"/>
              </a:rPr>
              <a:t>2. „</a:t>
            </a:r>
            <a:r>
              <a:rPr lang="ru-RU" b="1" dirty="0" err="1">
                <a:ea typeface="Times New Roman"/>
                <a:cs typeface="Arial" panose="020B0604020202020204" pitchFamily="34" charset="0"/>
              </a:rPr>
              <a:t>Изграждане</a:t>
            </a:r>
            <a:r>
              <a:rPr lang="ru-RU" b="1" dirty="0">
                <a:ea typeface="Times New Roman"/>
                <a:cs typeface="Arial" panose="020B0604020202020204" pitchFamily="34" charset="0"/>
              </a:rPr>
              <a:t> и </a:t>
            </a:r>
            <a:r>
              <a:rPr lang="ru-RU" b="1" dirty="0" err="1">
                <a:ea typeface="Times New Roman"/>
                <a:cs typeface="Arial" panose="020B0604020202020204" pitchFamily="34" charset="0"/>
              </a:rPr>
              <a:t>благоустрояване</a:t>
            </a:r>
            <a:r>
              <a:rPr lang="ru-RU" b="1" dirty="0">
                <a:ea typeface="Times New Roman"/>
                <a:cs typeface="Arial" panose="020B0604020202020204" pitchFamily="34" charset="0"/>
              </a:rPr>
              <a:t> на ул. „Листопад“ в IV-</a:t>
            </a:r>
            <a:r>
              <a:rPr lang="ru-RU" b="1" dirty="0" err="1">
                <a:ea typeface="Times New Roman"/>
                <a:cs typeface="Arial" panose="020B0604020202020204" pitchFamily="34" charset="0"/>
              </a:rPr>
              <a:t>ти</a:t>
            </a:r>
            <a:r>
              <a:rPr lang="ru-RU" b="1" dirty="0">
                <a:ea typeface="Times New Roman"/>
                <a:cs typeface="Arial" panose="020B0604020202020204" pitchFamily="34" charset="0"/>
              </a:rPr>
              <a:t> микрорайон</a:t>
            </a:r>
            <a:r>
              <a:rPr lang="ru-RU" b="1" dirty="0" smtClean="0">
                <a:ea typeface="Times New Roman"/>
                <a:cs typeface="Arial" panose="020B0604020202020204" pitchFamily="34" charset="0"/>
              </a:rPr>
              <a:t>“</a:t>
            </a:r>
            <a:endParaRPr lang="en-US" b="1" dirty="0" smtClean="0">
              <a:ea typeface="Times New Roman"/>
              <a:cs typeface="Arial" panose="020B0604020202020204" pitchFamily="34" charset="0"/>
            </a:endParaRPr>
          </a:p>
          <a:p>
            <a:pPr lvl="0" algn="just"/>
            <a:endParaRPr lang="en-US" b="1" dirty="0">
              <a:ea typeface="Times New Roman"/>
              <a:cs typeface="Arial" panose="020B0604020202020204" pitchFamily="34" charset="0"/>
            </a:endParaRPr>
          </a:p>
          <a:p>
            <a:pPr lvl="0" algn="just"/>
            <a:r>
              <a:rPr lang="bg-BG" dirty="0">
                <a:solidFill>
                  <a:prstClr val="black"/>
                </a:solidFill>
              </a:rPr>
              <a:t>Договор за  БФП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BG16RFOP001-1.008-0012-C01/18.06.2020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bg-BG" dirty="0" smtClean="0">
                <a:solidFill>
                  <a:prstClr val="black"/>
                </a:solidFill>
              </a:rPr>
              <a:t>г</a:t>
            </a:r>
            <a:r>
              <a:rPr lang="bg-BG" dirty="0">
                <a:solidFill>
                  <a:prstClr val="black"/>
                </a:solidFill>
              </a:rPr>
              <a:t>.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  <a:p>
            <a:pPr lvl="0" algn="just"/>
            <a:r>
              <a:rPr lang="bg-BG" dirty="0">
                <a:solidFill>
                  <a:prstClr val="black"/>
                </a:solidFill>
              </a:rPr>
              <a:t>Бюджет: 1 276 590.99 лв.</a:t>
            </a:r>
            <a:endParaRPr lang="en-US" dirty="0">
              <a:solidFill>
                <a:prstClr val="black"/>
              </a:solidFill>
            </a:endParaRPr>
          </a:p>
          <a:p>
            <a:pPr lvl="0" algn="just"/>
            <a:r>
              <a:rPr lang="bg-BG" dirty="0">
                <a:solidFill>
                  <a:prstClr val="black"/>
                </a:solidFill>
              </a:rPr>
              <a:t>Срок за изпълнение на проекта: 16 </a:t>
            </a:r>
            <a:r>
              <a:rPr lang="bg-BG" dirty="0" smtClean="0">
                <a:solidFill>
                  <a:prstClr val="black"/>
                </a:solidFill>
              </a:rPr>
              <a:t>месеца</a:t>
            </a:r>
            <a:endParaRPr lang="en-US" dirty="0" smtClean="0">
              <a:solidFill>
                <a:prstClr val="black"/>
              </a:solidFill>
            </a:endParaRPr>
          </a:p>
          <a:p>
            <a:pPr lvl="0" algn="just"/>
            <a:endParaRPr lang="en-US" sz="1600" b="1" dirty="0">
              <a:solidFill>
                <a:prstClr val="black"/>
              </a:solidFill>
              <a:ea typeface="Times New Roman"/>
              <a:cs typeface="Arial" panose="020B0604020202020204" pitchFamily="34" charset="0"/>
            </a:endParaRPr>
          </a:p>
          <a:p>
            <a:pPr lvl="0" algn="just"/>
            <a:endParaRPr lang="bg-BG" sz="1600" b="1" dirty="0"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420888"/>
            <a:ext cx="4890306" cy="3260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9383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/>
          <p:cNvSpPr txBox="1"/>
          <p:nvPr/>
        </p:nvSpPr>
        <p:spPr>
          <a:xfrm>
            <a:off x="683568" y="673299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/>
              <a:t>	</a:t>
            </a:r>
            <a:r>
              <a:rPr lang="en-US" dirty="0" err="1">
                <a:solidFill>
                  <a:prstClr val="black"/>
                </a:solidFill>
              </a:rPr>
              <a:t>Към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момента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на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отчитане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на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изпълнението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>
                <a:solidFill>
                  <a:prstClr val="black"/>
                </a:solidFill>
              </a:rPr>
              <a:t>на</a:t>
            </a:r>
            <a:r>
              <a:rPr lang="en-US" dirty="0">
                <a:solidFill>
                  <a:prstClr val="black"/>
                </a:solidFill>
              </a:rPr>
              <a:t> ИПГВР </a:t>
            </a:r>
            <a:r>
              <a:rPr lang="en-US" dirty="0" err="1">
                <a:solidFill>
                  <a:prstClr val="black"/>
                </a:solidFill>
              </a:rPr>
              <a:t>на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Благоевград</a:t>
            </a:r>
            <a:r>
              <a:rPr lang="bg-BG" dirty="0" smtClean="0">
                <a:solidFill>
                  <a:prstClr val="black"/>
                </a:solidFill>
              </a:rPr>
              <a:t> </a:t>
            </a:r>
            <a:r>
              <a:rPr lang="bg-BG" b="1" dirty="0" smtClean="0">
                <a:solidFill>
                  <a:prstClr val="black"/>
                </a:solidFill>
              </a:rPr>
              <a:t>един</a:t>
            </a:r>
            <a:r>
              <a:rPr lang="bg-BG" dirty="0" smtClean="0">
                <a:solidFill>
                  <a:prstClr val="black"/>
                </a:solidFill>
              </a:rPr>
              <a:t> </a:t>
            </a:r>
            <a:r>
              <a:rPr lang="bg-BG" dirty="0">
                <a:solidFill>
                  <a:prstClr val="black"/>
                </a:solidFill>
              </a:rPr>
              <a:t>от основните проекти от списъка на Инвестиционната програма </a:t>
            </a:r>
            <a:r>
              <a:rPr lang="bg-BG" dirty="0" smtClean="0">
                <a:solidFill>
                  <a:prstClr val="black"/>
                </a:solidFill>
              </a:rPr>
              <a:t>е в процес </a:t>
            </a:r>
            <a:r>
              <a:rPr lang="bg-BG" smtClean="0">
                <a:solidFill>
                  <a:prstClr val="black"/>
                </a:solidFill>
              </a:rPr>
              <a:t>на оценка: </a:t>
            </a:r>
            <a:endParaRPr lang="bg-BG" dirty="0">
              <a:solidFill>
                <a:prstClr val="black"/>
              </a:solidFill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526654" y="1648511"/>
            <a:ext cx="78617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	„Ремонт</a:t>
            </a:r>
            <a:r>
              <a:rPr lang="ru-RU" b="1" dirty="0"/>
              <a:t>, </a:t>
            </a:r>
            <a:r>
              <a:rPr lang="ru-RU" b="1" dirty="0" err="1"/>
              <a:t>обновяване</a:t>
            </a:r>
            <a:r>
              <a:rPr lang="ru-RU" b="1" dirty="0"/>
              <a:t> и </a:t>
            </a:r>
            <a:r>
              <a:rPr lang="ru-RU" b="1" dirty="0" err="1"/>
              <a:t>въвеждане</a:t>
            </a:r>
            <a:r>
              <a:rPr lang="ru-RU" b="1" dirty="0"/>
              <a:t> на мерки за </a:t>
            </a:r>
            <a:r>
              <a:rPr lang="ru-RU" b="1" dirty="0" err="1"/>
              <a:t>енергийна</a:t>
            </a:r>
            <a:r>
              <a:rPr lang="ru-RU" b="1" dirty="0"/>
              <a:t> </a:t>
            </a:r>
            <a:r>
              <a:rPr lang="ru-RU" b="1" dirty="0" err="1"/>
              <a:t>ефективност</a:t>
            </a:r>
            <a:r>
              <a:rPr lang="ru-RU" b="1" dirty="0"/>
              <a:t> в </a:t>
            </a:r>
            <a:r>
              <a:rPr lang="ru-RU" b="1" dirty="0" err="1"/>
              <a:t>сградата</a:t>
            </a:r>
            <a:r>
              <a:rPr lang="ru-RU" b="1" dirty="0"/>
              <a:t> на Камерна опера и Народно </a:t>
            </a:r>
            <a:r>
              <a:rPr lang="ru-RU" b="1" dirty="0" err="1"/>
              <a:t>читалище</a:t>
            </a:r>
            <a:r>
              <a:rPr lang="ru-RU" b="1" dirty="0"/>
              <a:t> „Н.Й.Вапцаров-1866“, ОП „</a:t>
            </a:r>
            <a:r>
              <a:rPr lang="ru-RU" b="1" dirty="0" err="1"/>
              <a:t>Региони</a:t>
            </a:r>
            <a:r>
              <a:rPr lang="ru-RU" b="1" dirty="0"/>
              <a:t> в </a:t>
            </a:r>
            <a:r>
              <a:rPr lang="ru-RU" b="1" dirty="0" err="1"/>
              <a:t>растеж</a:t>
            </a:r>
            <a:r>
              <a:rPr lang="ru-RU" b="1" dirty="0"/>
              <a:t>“ 2014-2020 г., ПО 1 „Устойчиво и </a:t>
            </a:r>
            <a:r>
              <a:rPr lang="ru-RU" b="1" dirty="0" err="1"/>
              <a:t>интегрирано</a:t>
            </a:r>
            <a:r>
              <a:rPr lang="ru-RU" b="1" dirty="0"/>
              <a:t> </a:t>
            </a:r>
            <a:r>
              <a:rPr lang="ru-RU" b="1" dirty="0" err="1"/>
              <a:t>градско</a:t>
            </a:r>
            <a:r>
              <a:rPr lang="ru-RU" b="1" dirty="0"/>
              <a:t> развитие</a:t>
            </a:r>
            <a:r>
              <a:rPr lang="ru-RU" b="1" dirty="0" smtClean="0"/>
              <a:t>“</a:t>
            </a:r>
          </a:p>
          <a:p>
            <a:pPr algn="just"/>
            <a:endParaRPr lang="ru-RU" dirty="0" smtClean="0"/>
          </a:p>
          <a:p>
            <a:pPr algn="just"/>
            <a:r>
              <a:rPr lang="bg-BG" dirty="0"/>
              <a:t>Стойност на проектното предложение:</a:t>
            </a:r>
            <a:r>
              <a:rPr lang="bg-BG" b="1" dirty="0"/>
              <a:t> </a:t>
            </a:r>
            <a:r>
              <a:rPr lang="bg-BG" dirty="0"/>
              <a:t>3 003 840.00 лв. </a:t>
            </a:r>
            <a:endParaRPr lang="bg-BG" dirty="0" smtClean="0"/>
          </a:p>
          <a:p>
            <a:pPr algn="just"/>
            <a:r>
              <a:rPr lang="bg-BG" dirty="0" smtClean="0"/>
              <a:t>Продължителност на проектното предложение: 24 месеца</a:t>
            </a:r>
          </a:p>
          <a:p>
            <a:pPr algn="just"/>
            <a:endParaRPr lang="bg-BG" dirty="0"/>
          </a:p>
          <a:p>
            <a:endParaRPr lang="bg-B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789040"/>
            <a:ext cx="3960440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426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а 3"/>
          <p:cNvGraphicFramePr/>
          <p:nvPr>
            <p:extLst>
              <p:ext uri="{D42A27DB-BD31-4B8C-83A1-F6EECF244321}">
                <p14:modId xmlns:p14="http://schemas.microsoft.com/office/powerpoint/2010/main" val="2670287649"/>
              </p:ext>
            </p:extLst>
          </p:nvPr>
        </p:nvGraphicFramePr>
        <p:xfrm>
          <a:off x="827584" y="2281051"/>
          <a:ext cx="6912768" cy="36962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Текстово поле 1"/>
          <p:cNvSpPr txBox="1"/>
          <p:nvPr/>
        </p:nvSpPr>
        <p:spPr>
          <a:xfrm>
            <a:off x="395536" y="526725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solidFill>
                  <a:prstClr val="black"/>
                </a:solidFill>
              </a:rPr>
              <a:t>	</a:t>
            </a:r>
            <a:r>
              <a:rPr lang="ru-RU" dirty="0" err="1" smtClean="0">
                <a:solidFill>
                  <a:prstClr val="black"/>
                </a:solidFill>
              </a:rPr>
              <a:t>Проекти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които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са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изпълнени</a:t>
            </a:r>
            <a:r>
              <a:rPr lang="ru-RU" dirty="0">
                <a:solidFill>
                  <a:prstClr val="black"/>
                </a:solidFill>
              </a:rPr>
              <a:t> или в </a:t>
            </a:r>
            <a:r>
              <a:rPr lang="ru-RU" dirty="0" err="1">
                <a:solidFill>
                  <a:prstClr val="black"/>
                </a:solidFill>
              </a:rPr>
              <a:t>процес</a:t>
            </a:r>
            <a:r>
              <a:rPr lang="ru-RU" dirty="0">
                <a:solidFill>
                  <a:prstClr val="black"/>
                </a:solidFill>
              </a:rPr>
              <a:t> на </a:t>
            </a:r>
            <a:r>
              <a:rPr lang="ru-RU" dirty="0" err="1">
                <a:solidFill>
                  <a:prstClr val="black"/>
                </a:solidFill>
              </a:rPr>
              <a:t>изпълнение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допринасящи</a:t>
            </a:r>
            <a:r>
              <a:rPr lang="ru-RU" dirty="0">
                <a:solidFill>
                  <a:prstClr val="black"/>
                </a:solidFill>
              </a:rPr>
              <a:t> за </a:t>
            </a:r>
            <a:r>
              <a:rPr lang="ru-RU" dirty="0" err="1">
                <a:solidFill>
                  <a:prstClr val="black"/>
                </a:solidFill>
              </a:rPr>
              <a:t>постигане</a:t>
            </a:r>
            <a:r>
              <a:rPr lang="ru-RU" dirty="0">
                <a:solidFill>
                  <a:prstClr val="black"/>
                </a:solidFill>
              </a:rPr>
              <a:t> целите и </a:t>
            </a:r>
            <a:r>
              <a:rPr lang="ru-RU" dirty="0" err="1">
                <a:solidFill>
                  <a:prstClr val="black"/>
                </a:solidFill>
              </a:rPr>
              <a:t>приоритетите</a:t>
            </a:r>
            <a:r>
              <a:rPr lang="ru-RU" dirty="0">
                <a:solidFill>
                  <a:prstClr val="black"/>
                </a:solidFill>
              </a:rPr>
              <a:t> на ИПГВР на Община </a:t>
            </a:r>
            <a:r>
              <a:rPr lang="ru-RU" dirty="0" err="1">
                <a:solidFill>
                  <a:prstClr val="black"/>
                </a:solidFill>
              </a:rPr>
              <a:t>Благоевград</a:t>
            </a:r>
            <a:r>
              <a:rPr lang="ru-RU" dirty="0">
                <a:solidFill>
                  <a:prstClr val="black"/>
                </a:solidFill>
              </a:rPr>
              <a:t> за периода 2014-2020 г., </a:t>
            </a:r>
            <a:r>
              <a:rPr lang="ru-RU" dirty="0" err="1">
                <a:solidFill>
                  <a:prstClr val="black"/>
                </a:solidFill>
              </a:rPr>
              <a:t>финансирани</a:t>
            </a:r>
            <a:r>
              <a:rPr lang="ru-RU" dirty="0">
                <a:solidFill>
                  <a:prstClr val="black"/>
                </a:solidFill>
              </a:rPr>
              <a:t> от </a:t>
            </a:r>
            <a:r>
              <a:rPr lang="ru-RU" dirty="0" err="1">
                <a:solidFill>
                  <a:prstClr val="black"/>
                </a:solidFill>
              </a:rPr>
              <a:t>общинския</a:t>
            </a:r>
            <a:r>
              <a:rPr lang="ru-RU" dirty="0">
                <a:solidFill>
                  <a:prstClr val="black"/>
                </a:solidFill>
              </a:rPr>
              <a:t> бюджет, </a:t>
            </a:r>
            <a:r>
              <a:rPr lang="ru-RU" dirty="0" err="1">
                <a:solidFill>
                  <a:prstClr val="black"/>
                </a:solidFill>
              </a:rPr>
              <a:t>други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приоритетни</a:t>
            </a:r>
            <a:r>
              <a:rPr lang="ru-RU" dirty="0">
                <a:solidFill>
                  <a:prstClr val="black"/>
                </a:solidFill>
              </a:rPr>
              <a:t> оси на ОПРР 2014-2020 г., </a:t>
            </a:r>
            <a:r>
              <a:rPr lang="ru-RU" dirty="0" err="1">
                <a:solidFill>
                  <a:prstClr val="black"/>
                </a:solidFill>
              </a:rPr>
              <a:t>други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оперативни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програми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национално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финансиране</a:t>
            </a:r>
            <a:r>
              <a:rPr lang="ru-RU" dirty="0">
                <a:solidFill>
                  <a:prstClr val="black"/>
                </a:solidFill>
              </a:rPr>
              <a:t> и т.н.</a:t>
            </a:r>
            <a:endParaRPr lang="bg-BG" dirty="0" smtClean="0">
              <a:solidFill>
                <a:prstClr val="black"/>
              </a:solidFill>
            </a:endParaRPr>
          </a:p>
          <a:p>
            <a:pPr lvl="0" algn="just"/>
            <a:endParaRPr lang="bg-B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115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а 3"/>
          <p:cNvGraphicFramePr/>
          <p:nvPr>
            <p:extLst>
              <p:ext uri="{D42A27DB-BD31-4B8C-83A1-F6EECF244321}">
                <p14:modId xmlns:p14="http://schemas.microsoft.com/office/powerpoint/2010/main" val="1900800222"/>
              </p:ext>
            </p:extLst>
          </p:nvPr>
        </p:nvGraphicFramePr>
        <p:xfrm>
          <a:off x="899592" y="764704"/>
          <a:ext cx="6672064" cy="456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60083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а 3"/>
          <p:cNvGraphicFramePr/>
          <p:nvPr>
            <p:extLst>
              <p:ext uri="{D42A27DB-BD31-4B8C-83A1-F6EECF244321}">
                <p14:modId xmlns:p14="http://schemas.microsoft.com/office/powerpoint/2010/main" val="1422916926"/>
              </p:ext>
            </p:extLst>
          </p:nvPr>
        </p:nvGraphicFramePr>
        <p:xfrm>
          <a:off x="755576" y="764704"/>
          <a:ext cx="6744072" cy="4496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6115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а 3"/>
          <p:cNvGraphicFramePr/>
          <p:nvPr>
            <p:extLst>
              <p:ext uri="{D42A27DB-BD31-4B8C-83A1-F6EECF244321}">
                <p14:modId xmlns:p14="http://schemas.microsoft.com/office/powerpoint/2010/main" val="415814189"/>
              </p:ext>
            </p:extLst>
          </p:nvPr>
        </p:nvGraphicFramePr>
        <p:xfrm>
          <a:off x="683568" y="404664"/>
          <a:ext cx="6888088" cy="4856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526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а 3"/>
          <p:cNvGraphicFramePr/>
          <p:nvPr>
            <p:extLst>
              <p:ext uri="{D42A27DB-BD31-4B8C-83A1-F6EECF244321}">
                <p14:modId xmlns:p14="http://schemas.microsoft.com/office/powerpoint/2010/main" val="3248850772"/>
              </p:ext>
            </p:extLst>
          </p:nvPr>
        </p:nvGraphicFramePr>
        <p:xfrm>
          <a:off x="683568" y="548680"/>
          <a:ext cx="691276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526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 txBox="1">
            <a:spLocks/>
          </p:cNvSpPr>
          <p:nvPr/>
        </p:nvSpPr>
        <p:spPr bwMode="auto">
          <a:xfrm>
            <a:off x="611560" y="476672"/>
            <a:ext cx="741680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/>
            <a:r>
              <a:rPr lang="bg-BG" sz="2400" b="1" dirty="0" smtClean="0">
                <a:cs typeface="Arial" panose="020B0604020202020204" pitchFamily="34" charset="0"/>
              </a:rPr>
              <a:t>Зони за въздействие </a:t>
            </a:r>
          </a:p>
          <a:p>
            <a:pPr lvl="0" algn="ctr"/>
            <a:endParaRPr lang="bg-BG" sz="2000" b="1" dirty="0" smtClean="0">
              <a:cs typeface="Arial" panose="020B0604020202020204" pitchFamily="34" charset="0"/>
            </a:endParaRPr>
          </a:p>
          <a:p>
            <a:pPr marL="342900" lvl="0" indent="-342900" algn="just">
              <a:buFont typeface="Wingdings" panose="05000000000000000000" pitchFamily="2" charset="2"/>
              <a:buChar char="Ø"/>
            </a:pPr>
            <a:r>
              <a:rPr lang="bg-BG" sz="2000" b="1" dirty="0" smtClean="0">
                <a:cs typeface="Arial" panose="020B0604020202020204" pitchFamily="34" charset="0"/>
              </a:rPr>
              <a:t>Зона </a:t>
            </a:r>
            <a:r>
              <a:rPr lang="bg-BG" sz="2000" b="1" dirty="0">
                <a:cs typeface="Arial" panose="020B0604020202020204" pitchFamily="34" charset="0"/>
              </a:rPr>
              <a:t>с преобладаващ социален характер </a:t>
            </a:r>
            <a:r>
              <a:rPr lang="bg-BG" b="1" dirty="0">
                <a:cs typeface="Arial" panose="020B0604020202020204" pitchFamily="34" charset="0"/>
              </a:rPr>
              <a:t>– </a:t>
            </a:r>
            <a:r>
              <a:rPr lang="bg-BG" dirty="0" smtClean="0">
                <a:cs typeface="Arial" panose="020B0604020202020204" pitchFamily="34" charset="0"/>
              </a:rPr>
              <a:t>ІV-ти </a:t>
            </a:r>
            <a:r>
              <a:rPr lang="bg-BG" dirty="0">
                <a:cs typeface="Arial" panose="020B0604020202020204" pitchFamily="34" charset="0"/>
              </a:rPr>
              <a:t>микрорайон – </a:t>
            </a:r>
            <a:r>
              <a:rPr lang="bg-BG" dirty="0" err="1">
                <a:cs typeface="Arial" panose="020B0604020202020204" pitchFamily="34" charset="0"/>
              </a:rPr>
              <a:t>І-ва</a:t>
            </a:r>
            <a:r>
              <a:rPr lang="bg-BG" dirty="0">
                <a:cs typeface="Arial" panose="020B0604020202020204" pitchFamily="34" charset="0"/>
              </a:rPr>
              <a:t> и </a:t>
            </a:r>
            <a:r>
              <a:rPr lang="bg-BG" dirty="0" err="1">
                <a:cs typeface="Arial" panose="020B0604020202020204" pitchFamily="34" charset="0"/>
              </a:rPr>
              <a:t>ІІ-ра</a:t>
            </a:r>
            <a:r>
              <a:rPr lang="bg-BG" dirty="0">
                <a:cs typeface="Arial" panose="020B0604020202020204" pitchFamily="34" charset="0"/>
              </a:rPr>
              <a:t> част с граници: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bg-BG" dirty="0" smtClean="0">
                <a:cs typeface="Arial" panose="020B0604020202020204" pitchFamily="34" charset="0"/>
              </a:rPr>
              <a:t>от </a:t>
            </a:r>
            <a:r>
              <a:rPr lang="bg-BG" dirty="0">
                <a:cs typeface="Arial" panose="020B0604020202020204" pitchFamily="34" charset="0"/>
              </a:rPr>
              <a:t>югозапад – границата на терена на ЮЗУ „</a:t>
            </a:r>
            <a:r>
              <a:rPr lang="bg-BG" dirty="0" smtClean="0">
                <a:cs typeface="Arial" panose="020B0604020202020204" pitchFamily="34" charset="0"/>
              </a:rPr>
              <a:t>Неофит Рилски</a:t>
            </a:r>
            <a:r>
              <a:rPr lang="bg-BG" dirty="0">
                <a:cs typeface="Arial" panose="020B0604020202020204" pitchFamily="34" charset="0"/>
              </a:rPr>
              <a:t>“, отразен в ОУП – Благоевград;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bg-BG" dirty="0">
                <a:cs typeface="Arial" panose="020B0604020202020204" pitchFamily="34" charset="0"/>
              </a:rPr>
              <a:t>от север – строителната граница на града, отразена в ОУП – Благоевград;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bg-BG" dirty="0">
                <a:cs typeface="Arial" panose="020B0604020202020204" pitchFamily="34" charset="0"/>
              </a:rPr>
              <a:t>от североизток – ул. „Братя Миладинови“ и ул. „Трети март“, без да се включва терена на „Болничния комплекс“ МБАЛ;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bg-BG" dirty="0">
                <a:cs typeface="Arial" panose="020B0604020202020204" pitchFamily="34" charset="0"/>
              </a:rPr>
              <a:t>от югоизток – ул. „Славянска“.</a:t>
            </a:r>
          </a:p>
          <a:p>
            <a:pPr eaLnBrk="1" hangingPunct="1">
              <a:spcBef>
                <a:spcPts val="600"/>
              </a:spcBef>
              <a:defRPr/>
            </a:pPr>
            <a:endParaRPr lang="bg-BG" sz="2000" dirty="0" smtClean="0">
              <a:solidFill>
                <a:srgbClr val="22518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32" y="3282657"/>
            <a:ext cx="3131616" cy="3031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а 3"/>
          <p:cNvGraphicFramePr/>
          <p:nvPr>
            <p:extLst>
              <p:ext uri="{D42A27DB-BD31-4B8C-83A1-F6EECF244321}">
                <p14:modId xmlns:p14="http://schemas.microsoft.com/office/powerpoint/2010/main" val="793765785"/>
              </p:ext>
            </p:extLst>
          </p:nvPr>
        </p:nvGraphicFramePr>
        <p:xfrm>
          <a:off x="683568" y="692696"/>
          <a:ext cx="6744072" cy="4712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526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3528" y="620688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dirty="0" smtClean="0"/>
              <a:t>	</a:t>
            </a:r>
            <a:r>
              <a:rPr lang="bg-BG" sz="1600" dirty="0" smtClean="0"/>
              <a:t>Към месец март 2021 г. са отчетени следните индикатори, заложени  в </a:t>
            </a:r>
            <a:r>
              <a:rPr lang="en-US" sz="1600" dirty="0" err="1" smtClean="0"/>
              <a:t>Инвестиционната</a:t>
            </a:r>
            <a:r>
              <a:rPr lang="en-US" sz="1600" dirty="0" smtClean="0"/>
              <a:t> </a:t>
            </a:r>
            <a:r>
              <a:rPr lang="en-US" sz="1600" dirty="0" err="1"/>
              <a:t>програма</a:t>
            </a:r>
            <a:r>
              <a:rPr lang="en-US" sz="1600" dirty="0"/>
              <a:t> </a:t>
            </a:r>
            <a:r>
              <a:rPr lang="en-US" sz="1600" dirty="0" err="1"/>
              <a:t>на</a:t>
            </a:r>
            <a:r>
              <a:rPr lang="en-US" sz="1600" dirty="0"/>
              <a:t> </a:t>
            </a:r>
            <a:r>
              <a:rPr lang="en-US" sz="1600" dirty="0" err="1"/>
              <a:t>Община</a:t>
            </a:r>
            <a:r>
              <a:rPr lang="en-US" sz="1600" dirty="0"/>
              <a:t> </a:t>
            </a:r>
            <a:r>
              <a:rPr lang="bg-BG" sz="1600" dirty="0" smtClean="0"/>
              <a:t>Благоевград:</a:t>
            </a:r>
          </a:p>
          <a:p>
            <a:endParaRPr lang="bg-BG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6362422"/>
              </p:ext>
            </p:extLst>
          </p:nvPr>
        </p:nvGraphicFramePr>
        <p:xfrm>
          <a:off x="683568" y="1268761"/>
          <a:ext cx="6840759" cy="4456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42119"/>
                <a:gridCol w="1062405"/>
                <a:gridCol w="1396414"/>
                <a:gridCol w="1939821"/>
              </a:tblGrid>
              <a:tr h="3617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Индикатор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Мерна единица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Отчетени към м. март 2021 г.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Крайна цел 2023 г.</a:t>
                      </a:r>
                      <a:endParaRPr lang="bg-BG" sz="11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</a:tr>
              <a:tr h="810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Понижаване на годишното потребление на първична енергия от обществените сгради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kWh</a:t>
                      </a:r>
                      <a:r>
                        <a:rPr lang="bg-BG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/годишно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3 483 805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3 477 385</a:t>
                      </a:r>
                    </a:p>
                  </a:txBody>
                  <a:tcPr marL="44450" marR="44450" marT="9525" marB="0" anchor="ctr"/>
                </a:tc>
              </a:tr>
              <a:tr h="8102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Незастроени площи, създадени или рехабилитирани в градските райони</a:t>
                      </a:r>
                      <a:endParaRPr lang="bg-BG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квадратни метри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74 323.16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78 105.61</a:t>
                      </a:r>
                    </a:p>
                  </a:txBody>
                  <a:tcPr marL="44450" marR="44450" marT="9525" marB="0" anchor="ctr"/>
                </a:tc>
              </a:tr>
              <a:tr h="8363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Капацитет на подпомогнатите детски заведения или образователна инфраструктура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2 038</a:t>
                      </a:r>
                    </a:p>
                  </a:txBody>
                  <a:tcPr marL="44450" marR="44450" marT="9525" marB="0" anchor="ctr"/>
                </a:tc>
              </a:tr>
              <a:tr h="4051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Рехабилитирани жилища в градски райони</a:t>
                      </a:r>
                      <a:endParaRPr lang="bg-BG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жилища</a:t>
                      </a:r>
                      <a:endParaRPr lang="bg-BG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202</a:t>
                      </a:r>
                    </a:p>
                  </a:txBody>
                  <a:tcPr marL="44450" marR="44450" marT="9525" marB="0" anchor="ctr"/>
                </a:tc>
              </a:tr>
              <a:tr h="496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Население, ползващо  подобрените социални услуги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лица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bg-BG" sz="11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bg-BG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</a:tr>
              <a:tr h="600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Обществени или търговски сгради, построени или обновени в градските райони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квадратни метри</a:t>
                      </a:r>
                      <a:endParaRPr lang="bg-BG" sz="12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2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bg-BG" sz="12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bg-BG" sz="1100" b="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/>
                          <a:cs typeface="Arial" panose="020B0604020202020204" pitchFamily="34" charset="0"/>
                        </a:rPr>
                        <a:t>4 245</a:t>
                      </a:r>
                      <a:endParaRPr lang="bg-BG" sz="11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4450" marR="44450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392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 sz="1400">
              <a:solidFill>
                <a:srgbClr val="FFFFFF"/>
              </a:solidFill>
            </a:endParaRPr>
          </a:p>
        </p:txBody>
      </p:sp>
      <p:sp>
        <p:nvSpPr>
          <p:cNvPr id="13315" name="Rectangle 3"/>
          <p:cNvSpPr txBox="1">
            <a:spLocks/>
          </p:cNvSpPr>
          <p:nvPr/>
        </p:nvSpPr>
        <p:spPr bwMode="auto">
          <a:xfrm>
            <a:off x="-32420" y="2060575"/>
            <a:ext cx="9036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SzPct val="100000"/>
              <a:buFontTx/>
              <a:buChar char="•"/>
            </a:pPr>
            <a:endParaRPr lang="bg-BG" sz="2000">
              <a:solidFill>
                <a:schemeClr val="accent1"/>
              </a:solidFill>
              <a:latin typeface="Times New Roman" pitchFamily="18" charset="0"/>
            </a:endParaRPr>
          </a:p>
          <a:p>
            <a:pPr eaLnBrk="1" hangingPunct="1">
              <a:spcBef>
                <a:spcPts val="600"/>
              </a:spcBef>
              <a:buSzPct val="100000"/>
              <a:buFontTx/>
              <a:buChar char="•"/>
            </a:pPr>
            <a:endParaRPr lang="bg-BG" sz="200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3319" name="Rectangle 9"/>
          <p:cNvSpPr>
            <a:spLocks noChangeArrowheads="1"/>
          </p:cNvSpPr>
          <p:nvPr/>
        </p:nvSpPr>
        <p:spPr bwMode="auto">
          <a:xfrm>
            <a:off x="1042988" y="2060575"/>
            <a:ext cx="7315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sz="24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ctr"/>
            <a:endParaRPr lang="en-US" sz="2400" b="1" dirty="0">
              <a:solidFill>
                <a:schemeClr val="tx2"/>
              </a:solidFill>
              <a:latin typeface="Times New Roman" pitchFamily="18" charset="0"/>
            </a:endParaRPr>
          </a:p>
          <a:p>
            <a:pPr algn="r"/>
            <a:endParaRPr lang="bg-BG" sz="2400" b="1" dirty="0">
              <a:solidFill>
                <a:schemeClr val="accent1"/>
              </a:solidFill>
              <a:latin typeface="Times New Roman" pitchFamily="18" charset="0"/>
            </a:endParaRPr>
          </a:p>
          <a:p>
            <a:pPr algn="r"/>
            <a:endParaRPr lang="bg-BG" b="1" dirty="0">
              <a:solidFill>
                <a:schemeClr val="accent1"/>
              </a:solidFill>
              <a:latin typeface="Times New Roman" pitchFamily="18" charset="0"/>
            </a:endParaRPr>
          </a:p>
          <a:p>
            <a:r>
              <a:rPr lang="bg-BG" b="1" dirty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</a:t>
            </a:r>
            <a:endParaRPr lang="en-US" b="1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4" name="Овално изнесено означение 3"/>
          <p:cNvSpPr/>
          <p:nvPr/>
        </p:nvSpPr>
        <p:spPr>
          <a:xfrm>
            <a:off x="3389636" y="436453"/>
            <a:ext cx="4968552" cy="331236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3600" dirty="0" smtClean="0"/>
              <a:t>Благодаря за вниманието!</a:t>
            </a:r>
            <a:endParaRPr lang="bg-BG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 txBox="1">
            <a:spLocks/>
          </p:cNvSpPr>
          <p:nvPr/>
        </p:nvSpPr>
        <p:spPr bwMode="auto">
          <a:xfrm>
            <a:off x="0" y="2133600"/>
            <a:ext cx="9036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endParaRPr lang="bg-BG" sz="2000">
              <a:solidFill>
                <a:srgbClr val="4F81BD"/>
              </a:solidFill>
              <a:latin typeface="Times New Roman" pitchFamily="18" charset="0"/>
            </a:endParaRPr>
          </a:p>
          <a:p>
            <a:pPr eaLnBrk="1" hangingPunct="1"/>
            <a:endParaRPr lang="bg-BG">
              <a:solidFill>
                <a:srgbClr val="000000"/>
              </a:solidFill>
            </a:endParaRPr>
          </a:p>
        </p:txBody>
      </p:sp>
      <p:sp>
        <p:nvSpPr>
          <p:cNvPr id="4103" name="Rectangle 9"/>
          <p:cNvSpPr>
            <a:spLocks noChangeArrowheads="1"/>
          </p:cNvSpPr>
          <p:nvPr/>
        </p:nvSpPr>
        <p:spPr bwMode="auto">
          <a:xfrm>
            <a:off x="533375" y="1124744"/>
            <a:ext cx="7632650" cy="45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bg-BG" sz="2000" b="1" dirty="0"/>
              <a:t>Зона за публични функции и висока обществена значимост</a:t>
            </a:r>
            <a:r>
              <a:rPr lang="bg-BG" sz="2000" dirty="0"/>
              <a:t> </a:t>
            </a:r>
            <a:r>
              <a:rPr lang="bg-BG" dirty="0"/>
              <a:t>– Централна градска част с граници: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dirty="0"/>
              <a:t>от югозапад – бул. „Св. Димитър Солунски“ и </a:t>
            </a:r>
            <a:r>
              <a:rPr lang="bg-BG" dirty="0" err="1"/>
              <a:t>новопредвидения</a:t>
            </a:r>
            <a:r>
              <a:rPr lang="bg-BG" dirty="0"/>
              <a:t> от ОУП – Благоевград уличен пробив от бул. „Александър Стамболийски“ към бул. „14-ти полк“;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dirty="0"/>
              <a:t>от изток – бул. „14-ти полк“, бул. „Александър Стамболийски“ (с обхват на прилежащите квартали от изток) и продължението на ул. „Митрополит Борис“ по ул. „Катина и Николай </a:t>
            </a:r>
            <a:r>
              <a:rPr lang="bg-BG" dirty="0" err="1"/>
              <a:t>Хайдукови</a:t>
            </a:r>
            <a:r>
              <a:rPr lang="bg-BG" dirty="0"/>
              <a:t>“, обхващащ южната част на парк „</a:t>
            </a:r>
            <a:r>
              <a:rPr lang="bg-BG" dirty="0" err="1"/>
              <a:t>Бачиново</a:t>
            </a:r>
            <a:r>
              <a:rPr lang="bg-BG" dirty="0"/>
              <a:t>“;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dirty="0"/>
              <a:t>от север – ул. „Катина и Николай </a:t>
            </a:r>
            <a:r>
              <a:rPr lang="bg-BG" dirty="0" err="1"/>
              <a:t>Хайдукови</a:t>
            </a:r>
            <a:r>
              <a:rPr lang="bg-BG" dirty="0"/>
              <a:t>“ и ул. „Митрополит Борис“ (с обхват на прилежащите квартали от север), в т.ч. V-то </a:t>
            </a:r>
            <a:r>
              <a:rPr lang="bg-BG" dirty="0" smtClean="0"/>
              <a:t>СУ </a:t>
            </a:r>
            <a:r>
              <a:rPr lang="bg-BG" dirty="0"/>
              <a:t>„Георги </a:t>
            </a:r>
            <a:r>
              <a:rPr lang="bg-BG" dirty="0" err="1"/>
              <a:t>Измирлиев</a:t>
            </a:r>
            <a:r>
              <a:rPr lang="bg-BG" dirty="0"/>
              <a:t>“ и Детска ясла „Макове“, ул. „Славянска“ с пълен обхват на терените на „Болничния комплекс“ МБАЛ, в т.ч. с „Дом за деца и юноши“ и „Старчески дом“ и целия терен на комплекса на ЮЗУ „Неофит Рилски“, до кръстовището с бул. „Св. Димитър Солунски“. </a:t>
            </a: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677292" y="396707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bg-BG" sz="2400" b="1" dirty="0">
                <a:cs typeface="Arial" panose="020B0604020202020204" pitchFamily="34" charset="0"/>
              </a:rPr>
              <a:t>Зони за въздействие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>
              <a:solidFill>
                <a:srgbClr val="000000"/>
              </a:solidFill>
            </a:endParaRPr>
          </a:p>
        </p:txBody>
      </p:sp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395288" y="134219"/>
            <a:ext cx="828198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0" algn="ctr" eaLnBrk="1" hangingPunct="1"/>
            <a:endParaRPr lang="en-US" sz="2400" b="1" dirty="0" smtClean="0">
              <a:cs typeface="Arial" panose="020B0604020202020204" pitchFamily="34" charset="0"/>
            </a:endParaRPr>
          </a:p>
          <a:p>
            <a:pPr lvl="0" algn="ctr" eaLnBrk="1" hangingPunct="1"/>
            <a:r>
              <a:rPr lang="bg-BG" sz="2400" b="1" dirty="0" smtClean="0">
                <a:cs typeface="Arial" panose="020B0604020202020204" pitchFamily="34" charset="0"/>
              </a:rPr>
              <a:t>Зони </a:t>
            </a:r>
            <a:r>
              <a:rPr lang="bg-BG" sz="2400" b="1" dirty="0">
                <a:cs typeface="Arial" panose="020B0604020202020204" pitchFamily="34" charset="0"/>
              </a:rPr>
              <a:t>за въздействие </a:t>
            </a:r>
          </a:p>
          <a:p>
            <a:pPr algn="ctr" eaLnBrk="1" hangingPunct="1"/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Правоъгълник 1"/>
          <p:cNvSpPr/>
          <p:nvPr/>
        </p:nvSpPr>
        <p:spPr>
          <a:xfrm>
            <a:off x="611560" y="1124745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bg-BG" sz="2000" b="1" dirty="0"/>
              <a:t>Зона с потенциал за икономическо развитие</a:t>
            </a:r>
            <a:r>
              <a:rPr lang="bg-BG" dirty="0"/>
              <a:t> </a:t>
            </a:r>
            <a:r>
              <a:rPr lang="bg-BG" b="1" dirty="0"/>
              <a:t>–</a:t>
            </a:r>
            <a:r>
              <a:rPr lang="bg-BG" dirty="0"/>
              <a:t> съставена от две </a:t>
            </a:r>
            <a:r>
              <a:rPr lang="bg-BG" dirty="0" err="1"/>
              <a:t>подзони</a:t>
            </a:r>
            <a:r>
              <a:rPr lang="bg-BG" dirty="0"/>
              <a:t>, както следва: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bg-BG" dirty="0" smtClean="0"/>
              <a:t>Терен </a:t>
            </a:r>
            <a:r>
              <a:rPr lang="bg-BG" dirty="0"/>
              <a:t>с площ от 80 дка, явяващ се </a:t>
            </a:r>
            <a:r>
              <a:rPr lang="bg-BG" dirty="0" err="1"/>
              <a:t>І-ва</a:t>
            </a:r>
            <a:r>
              <a:rPr lang="bg-BG" dirty="0"/>
              <a:t> прилежаща </a:t>
            </a:r>
            <a:r>
              <a:rPr lang="bg-BG" dirty="0" err="1"/>
              <a:t>подзона</a:t>
            </a:r>
            <a:r>
              <a:rPr lang="bg-BG" dirty="0"/>
              <a:t> с граници: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dirty="0"/>
              <a:t>от северозапад – бул. „Александър Стамболийски“;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dirty="0"/>
              <a:t>от североизток – бул. „14-ти полк“;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dirty="0"/>
              <a:t>от юг – предвидения в ОУП – Благоевград уличен пробив от бул. „Александър Стамболийски“ към бул. „14-ти полк“.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bg-BG" dirty="0"/>
              <a:t>Промишлена зона „Изток </a:t>
            </a:r>
            <a:r>
              <a:rPr lang="bg-BG" dirty="0" err="1"/>
              <a:t>ІІ-ра</a:t>
            </a:r>
            <a:r>
              <a:rPr lang="bg-BG" dirty="0"/>
              <a:t> част“, явяваща се </a:t>
            </a:r>
            <a:r>
              <a:rPr lang="bg-BG" dirty="0" err="1"/>
              <a:t>ІІ-ра</a:t>
            </a:r>
            <a:r>
              <a:rPr lang="bg-BG" dirty="0"/>
              <a:t> прилежаща </a:t>
            </a:r>
            <a:r>
              <a:rPr lang="bg-BG" dirty="0" err="1"/>
              <a:t>подзона</a:t>
            </a:r>
            <a:r>
              <a:rPr lang="bg-BG" dirty="0"/>
              <a:t> с граници: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dirty="0"/>
              <a:t>от запад – жп ареала (съществуващата железопътна линия) и коритото на р. </a:t>
            </a:r>
            <a:r>
              <a:rPr lang="bg-BG" dirty="0" smtClean="0"/>
              <a:t>Бистрица;</a:t>
            </a:r>
            <a:endParaRPr lang="bg-BG" dirty="0"/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dirty="0"/>
              <a:t>от север – бул. „Св. Димитър Солунски“ и южната граница на терена на Министерство на отбраната;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bg-BG" dirty="0"/>
              <a:t>от изток – целия кв. 12 по действащ ПУП-РП без да се включват терените на ПГИ „Иван Илиев“ и ІХ-то ОУ „Пейо Яворов“.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>
              <a:solidFill>
                <a:srgbClr val="000000"/>
              </a:solidFill>
            </a:endParaRPr>
          </a:p>
        </p:txBody>
      </p:sp>
      <p:sp>
        <p:nvSpPr>
          <p:cNvPr id="4099" name="Rectangle 3"/>
          <p:cNvSpPr txBox="1">
            <a:spLocks/>
          </p:cNvSpPr>
          <p:nvPr/>
        </p:nvSpPr>
        <p:spPr bwMode="auto">
          <a:xfrm>
            <a:off x="561279" y="575160"/>
            <a:ext cx="8137525" cy="517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ctr"/>
            <a:r>
              <a:rPr lang="bg-BG" sz="2400" b="1" dirty="0"/>
              <a:t>Източници на </a:t>
            </a:r>
            <a:r>
              <a:rPr lang="bg-BG" sz="2400" b="1" dirty="0" smtClean="0"/>
              <a:t>финансиране</a:t>
            </a:r>
          </a:p>
          <a:p>
            <a:pPr lvl="1" algn="ctr"/>
            <a:endParaRPr lang="bg-BG" sz="2400" dirty="0"/>
          </a:p>
          <a:p>
            <a:pPr algn="just"/>
            <a:r>
              <a:rPr lang="bg-BG" dirty="0"/>
              <a:t>	</a:t>
            </a:r>
            <a:r>
              <a:rPr lang="bg-BG" dirty="0" smtClean="0"/>
              <a:t>Източниците </a:t>
            </a:r>
            <a:r>
              <a:rPr lang="bg-BG" dirty="0"/>
              <a:t>за финансиране на проектите, определени в ИПГВР, са следните</a:t>
            </a:r>
            <a:r>
              <a:rPr lang="bg-BG" dirty="0" smtClean="0"/>
              <a:t>:</a:t>
            </a:r>
          </a:p>
          <a:p>
            <a:pPr algn="just"/>
            <a:endParaRPr lang="bg-BG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bg-BG" dirty="0"/>
              <a:t>Привлечени средства по Оперативна програма „Региони в растеж“ 2014-2020 г.;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bg-BG" dirty="0"/>
              <a:t>Собствени </a:t>
            </a:r>
            <a:r>
              <a:rPr lang="bg-BG" dirty="0" smtClean="0"/>
              <a:t>средства;</a:t>
            </a:r>
            <a:endParaRPr lang="bg-BG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bg-BG" dirty="0"/>
              <a:t>Републикански бюджет;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bg-BG" dirty="0"/>
              <a:t>Национални </a:t>
            </a:r>
            <a:r>
              <a:rPr lang="bg-BG" dirty="0" smtClean="0"/>
              <a:t>фондове;</a:t>
            </a:r>
            <a:endParaRPr lang="bg-BG" dirty="0"/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bg-BG" dirty="0"/>
              <a:t>Други инвестиционни фондове;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bg-BG" dirty="0"/>
              <a:t>Частни инвеститори;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bg-BG" dirty="0"/>
              <a:t>Дарения.</a:t>
            </a:r>
          </a:p>
        </p:txBody>
      </p:sp>
      <p:pic>
        <p:nvPicPr>
          <p:cNvPr id="2050" name="Picture 2" descr="Какво ще става като няма еврофондове - България | Vesti.b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483345"/>
            <a:ext cx="3157803" cy="1776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2" name="Picture 4" descr="Оперативни програми: &quot;Развитие на човешките ресурси&quot;; „Околна среда“;  &quot;Добро управление&quot;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4625"/>
            <a:ext cx="1959878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/>
          </a:p>
        </p:txBody>
      </p:sp>
      <p:sp>
        <p:nvSpPr>
          <p:cNvPr id="9219" name="Rectangle 3"/>
          <p:cNvSpPr txBox="1">
            <a:spLocks/>
          </p:cNvSpPr>
          <p:nvPr/>
        </p:nvSpPr>
        <p:spPr bwMode="auto">
          <a:xfrm>
            <a:off x="0" y="115888"/>
            <a:ext cx="8245475" cy="72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ctr"/>
            <a:endParaRPr lang="en-US" sz="1600" b="1" dirty="0" smtClean="0"/>
          </a:p>
          <a:p>
            <a:pPr lvl="1" algn="ctr"/>
            <a:r>
              <a:rPr lang="bg-BG" sz="2400" b="1" dirty="0" smtClean="0"/>
              <a:t>Инвестиционна програма (ИП) на град Благоевград</a:t>
            </a:r>
            <a:endParaRPr lang="en-US" sz="2400" b="1" dirty="0" smtClean="0"/>
          </a:p>
          <a:p>
            <a:pPr algn="just"/>
            <a:endParaRPr lang="bg-BG" sz="1600" dirty="0"/>
          </a:p>
          <a:p>
            <a:pPr algn="just"/>
            <a:endParaRPr lang="bg-BG" sz="1600" dirty="0" smtClean="0"/>
          </a:p>
        </p:txBody>
      </p:sp>
      <p:sp>
        <p:nvSpPr>
          <p:cNvPr id="3" name="Текстово поле 2"/>
          <p:cNvSpPr txBox="1"/>
          <p:nvPr/>
        </p:nvSpPr>
        <p:spPr>
          <a:xfrm>
            <a:off x="251519" y="1196752"/>
            <a:ext cx="79939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g-BG" dirty="0" smtClean="0"/>
              <a:t>        Договор </a:t>
            </a:r>
            <a:r>
              <a:rPr lang="bg-BG" dirty="0"/>
              <a:t>за предоставяне на БФП № BG16RFOP001-8.001-0019</a:t>
            </a:r>
            <a:r>
              <a:rPr lang="en-US" dirty="0"/>
              <a:t>/15.06.2016 </a:t>
            </a:r>
            <a:r>
              <a:rPr lang="bg-BG" dirty="0"/>
              <a:t>г</a:t>
            </a:r>
            <a:r>
              <a:rPr lang="en-US" dirty="0" smtClean="0"/>
              <a:t>. </a:t>
            </a:r>
            <a:r>
              <a:rPr lang="bg-BG" dirty="0" smtClean="0"/>
              <a:t>„</a:t>
            </a:r>
            <a:r>
              <a:rPr lang="bg-BG" dirty="0"/>
              <a:t>Техническа помощ за реализация на ИП на Община Благоевград“, по процедура за БФП BG16RFOP001-8.001 „Бюджетна линия за 39 общини – бенефициенти по Приоритетна ос 1 на ОПРР 2014-2020 г.“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g-BG" dirty="0" smtClean="0"/>
              <a:t>        ИП </a:t>
            </a:r>
            <a:r>
              <a:rPr lang="bg-BG" dirty="0"/>
              <a:t>на град Благоевград представлява средносрочен документ за реализацията на ИПГВР, разработен за финансовата рамка 2014-2020 г. за изпълнение на местните политики за устойчиво градско развитие.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g-BG" dirty="0" smtClean="0"/>
              <a:t>        Чрез програмата се осъществява логичен </a:t>
            </a:r>
            <a:r>
              <a:rPr lang="bg-BG" dirty="0"/>
              <a:t>преход между одобрения ИПГВР и конкретните обекти, включени в ИП, за които ще се предостави БФП по ОП „Региони в растеж“ 2014-2020 г.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g-BG" dirty="0" smtClean="0"/>
              <a:t>        ИП </a:t>
            </a:r>
            <a:r>
              <a:rPr lang="bg-BG" dirty="0"/>
              <a:t>включва списък с основни и резервни обекти.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bg-BG" dirty="0" smtClean="0"/>
              <a:t>        Общият </a:t>
            </a:r>
            <a:r>
              <a:rPr lang="bg-BG" dirty="0"/>
              <a:t>размер на БФП за Община Благоевград за изпълнение на индикативния списък с основните проекти, съгласно Приложение №1 от ИП е </a:t>
            </a:r>
            <a:r>
              <a:rPr lang="bg-BG" b="1" dirty="0"/>
              <a:t>44 056 </a:t>
            </a:r>
            <a:r>
              <a:rPr lang="bg-BG" b="1" dirty="0" smtClean="0"/>
              <a:t>536.93 </a:t>
            </a:r>
            <a:r>
              <a:rPr lang="bg-BG" b="1" dirty="0"/>
              <a:t>лв.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>
                <a:solidFill>
                  <a:srgbClr val="FFFFFF"/>
                </a:solidFill>
              </a:rPr>
              <a:t>пл. „Георги Измирлиев“</a:t>
            </a:r>
            <a:r>
              <a:rPr lang="en-US" sz="1400">
                <a:solidFill>
                  <a:srgbClr val="FFFFFF"/>
                </a:solidFill>
              </a:rPr>
              <a:t> </a:t>
            </a:r>
            <a:r>
              <a:rPr lang="bg-BG" sz="140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>
                <a:solidFill>
                  <a:srgbClr val="FFFFFF"/>
                </a:solidFill>
              </a:rPr>
              <a:t>www.blgmun.com</a:t>
            </a:r>
            <a:endParaRPr lang="bg-BG">
              <a:solidFill>
                <a:srgbClr val="000000"/>
              </a:solidFill>
            </a:endParaRPr>
          </a:p>
        </p:txBody>
      </p:sp>
      <p:sp>
        <p:nvSpPr>
          <p:cNvPr id="10243" name="Rectangle 3"/>
          <p:cNvSpPr txBox="1">
            <a:spLocks/>
          </p:cNvSpPr>
          <p:nvPr/>
        </p:nvSpPr>
        <p:spPr bwMode="auto">
          <a:xfrm>
            <a:off x="105718" y="1916832"/>
            <a:ext cx="9036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endParaRPr lang="bg-BG" sz="2000">
              <a:solidFill>
                <a:srgbClr val="4F81BD"/>
              </a:solidFill>
              <a:latin typeface="Times New Roman" pitchFamily="18" charset="0"/>
            </a:endParaRPr>
          </a:p>
          <a:p>
            <a:pPr eaLnBrk="1" hangingPunct="1"/>
            <a:endParaRPr lang="bg-BG">
              <a:solidFill>
                <a:srgbClr val="000000"/>
              </a:solidFill>
            </a:endParaRP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395536" y="188640"/>
            <a:ext cx="8137276" cy="718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bg-BG" b="1" dirty="0" smtClean="0">
              <a:solidFill>
                <a:srgbClr val="10253F"/>
              </a:solidFill>
              <a:cs typeface="Arial" pitchFamily="34" charset="0"/>
            </a:endParaRPr>
          </a:p>
          <a:p>
            <a:pPr algn="ctr">
              <a:defRPr/>
            </a:pPr>
            <a:endParaRPr lang="bg-BG" b="1" dirty="0">
              <a:solidFill>
                <a:srgbClr val="10253F"/>
              </a:solidFill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en-US" dirty="0" err="1"/>
              <a:t>Към</a:t>
            </a:r>
            <a:r>
              <a:rPr lang="en-US" dirty="0"/>
              <a:t> </a:t>
            </a:r>
            <a:r>
              <a:rPr lang="en-US" dirty="0" err="1"/>
              <a:t>момента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отчитане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изпълнението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ИПГВР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 smtClean="0"/>
              <a:t>Благоевград</a:t>
            </a:r>
            <a:r>
              <a:rPr lang="bg-BG" dirty="0" smtClean="0"/>
              <a:t> са изпълнени </a:t>
            </a:r>
            <a:r>
              <a:rPr lang="bg-BG" b="1" dirty="0" smtClean="0"/>
              <a:t>шест </a:t>
            </a:r>
            <a:r>
              <a:rPr lang="bg-BG" dirty="0" smtClean="0"/>
              <a:t>проекта, които са част от списъка с основни проекти на Инвестиционната програма: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bg-BG" b="1" dirty="0" smtClean="0">
              <a:solidFill>
                <a:srgbClr val="22518A"/>
              </a:solidFill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bg-BG" b="1" dirty="0">
              <a:solidFill>
                <a:srgbClr val="22518A"/>
              </a:solidFill>
              <a:cs typeface="Arial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bg-BG" sz="1600" dirty="0"/>
              <a:t>„Изграждане на социални жилища в IV - ти микрорайон</a:t>
            </a:r>
            <a:r>
              <a:rPr lang="bg-BG" sz="1600" dirty="0" smtClean="0"/>
              <a:t>“;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bg-BG" sz="1600" dirty="0"/>
              <a:t>„Благоустрояване на градската среда</a:t>
            </a:r>
            <a:r>
              <a:rPr lang="bg-BG" sz="1600" dirty="0" smtClean="0"/>
              <a:t>”;</a:t>
            </a:r>
            <a:endParaRPr lang="bg-BG" sz="1600" dirty="0"/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bg-BG" sz="1600" dirty="0"/>
              <a:t>“Въвеждане на мерки за енергийна ефективност, осигуряване на достъп за хора </a:t>
            </a:r>
            <a:r>
              <a:rPr lang="bg-BG" sz="1600" dirty="0" smtClean="0"/>
              <a:t>  в </a:t>
            </a:r>
            <a:r>
              <a:rPr lang="bg-BG" sz="1600" dirty="0"/>
              <a:t>неравностойно положение в сградата на Регионална служба “Пожарна </a:t>
            </a:r>
            <a:r>
              <a:rPr lang="bg-BG" sz="1600" dirty="0" smtClean="0"/>
              <a:t> безопасност </a:t>
            </a:r>
            <a:r>
              <a:rPr lang="bg-BG" sz="1600" dirty="0"/>
              <a:t>и защита на населението – Благоевград</a:t>
            </a:r>
            <a:r>
              <a:rPr lang="bg-BG" sz="1600" dirty="0" smtClean="0"/>
              <a:t>”;</a:t>
            </a:r>
            <a:endParaRPr lang="bg-BG" sz="1600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bg-BG" sz="1600" dirty="0" smtClean="0"/>
              <a:t>„</a:t>
            </a:r>
            <a:r>
              <a:rPr lang="bg-BG" sz="1600" dirty="0"/>
              <a:t>Въвеждане на мерки за енергийна ефективност, осигуряване на достъп на хора с увреждания и цялостно обновяване на фасадите на сгради на ОД МВР и Първо РПУ - Благоевград</a:t>
            </a:r>
            <a:r>
              <a:rPr lang="bg-BG" sz="1600" dirty="0" smtClean="0"/>
              <a:t>”;</a:t>
            </a:r>
            <a:endParaRPr lang="bg-BG" sz="1600" dirty="0"/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bg-BG" sz="1600" dirty="0" smtClean="0"/>
              <a:t>„Въвеждане на </a:t>
            </a:r>
            <a:r>
              <a:rPr lang="bg-BG" sz="1600" dirty="0"/>
              <a:t>мерки за енергийна ефективност в общински административни сгради</a:t>
            </a:r>
            <a:r>
              <a:rPr lang="bg-BG" sz="1600" dirty="0" smtClean="0"/>
              <a:t>“;</a:t>
            </a:r>
            <a:endParaRPr lang="bg-BG" sz="1600" dirty="0"/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bg-BG" sz="1600" dirty="0"/>
              <a:t>„Обновяване на </a:t>
            </a:r>
            <a:r>
              <a:rPr lang="bg-BG" sz="1600" dirty="0" err="1"/>
              <a:t>многофамилни</a:t>
            </a:r>
            <a:r>
              <a:rPr lang="bg-BG" sz="1600" dirty="0"/>
              <a:t> жилищни сгради в Община Благоевград</a:t>
            </a:r>
            <a:r>
              <a:rPr lang="bg-BG" sz="1600" dirty="0" smtClean="0"/>
              <a:t>“.</a:t>
            </a:r>
            <a:endParaRPr lang="bg-BG" sz="1600" dirty="0"/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bg-BG" sz="1400" dirty="0" smtClean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endParaRPr lang="bg-BG" sz="1400" b="1" dirty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endParaRPr lang="bg-BG" sz="1400" b="1" dirty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endParaRPr lang="bg-BG" dirty="0">
              <a:solidFill>
                <a:srgbClr val="22518A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bg-BG" dirty="0">
                <a:solidFill>
                  <a:srgbClr val="1F497D"/>
                </a:solidFill>
              </a:rPr>
              <a:t> </a:t>
            </a:r>
          </a:p>
          <a:p>
            <a:pPr>
              <a:defRPr/>
            </a:pPr>
            <a:endParaRPr lang="bg-BG" dirty="0">
              <a:solidFill>
                <a:srgbClr val="1F497D"/>
              </a:solidFill>
            </a:endParaRPr>
          </a:p>
          <a:p>
            <a:pPr>
              <a:defRPr/>
            </a:pPr>
            <a:endParaRPr lang="bg-BG" dirty="0">
              <a:solidFill>
                <a:srgbClr val="1F497D"/>
              </a:solidFill>
            </a:endParaRPr>
          </a:p>
          <a:p>
            <a:pPr>
              <a:defRPr/>
            </a:pPr>
            <a:endParaRPr lang="bg-BG" dirty="0">
              <a:solidFill>
                <a:srgbClr val="1F497D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  <a:buSzPct val="100000"/>
              <a:defRPr/>
            </a:pPr>
            <a:endParaRPr lang="bg-BG" b="1" dirty="0">
              <a:solidFill>
                <a:srgbClr val="1F497D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Текстово поле 1"/>
          <p:cNvSpPr txBox="1">
            <a:spLocks noChangeArrowheads="1"/>
          </p:cNvSpPr>
          <p:nvPr/>
        </p:nvSpPr>
        <p:spPr bwMode="auto">
          <a:xfrm>
            <a:off x="2987675" y="6300788"/>
            <a:ext cx="345598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bg-BG" sz="1400" dirty="0">
                <a:solidFill>
                  <a:srgbClr val="FFFFFF"/>
                </a:solidFill>
              </a:rPr>
              <a:t>пл. „Георги </a:t>
            </a:r>
            <a:r>
              <a:rPr lang="bg-BG" sz="1400" dirty="0" err="1">
                <a:solidFill>
                  <a:srgbClr val="FFFFFF"/>
                </a:solidFill>
              </a:rPr>
              <a:t>Измирлиев</a:t>
            </a:r>
            <a:r>
              <a:rPr lang="bg-BG" sz="1400" dirty="0">
                <a:solidFill>
                  <a:srgbClr val="FFFFFF"/>
                </a:solidFill>
              </a:rPr>
              <a:t>“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bg-BG" sz="1400" dirty="0">
                <a:solidFill>
                  <a:srgbClr val="FFFFFF"/>
                </a:solidFill>
              </a:rPr>
              <a:t>№1</a:t>
            </a:r>
          </a:p>
          <a:p>
            <a:pPr algn="ctr" eaLnBrk="1" hangingPunct="1"/>
            <a:r>
              <a:rPr lang="en-US" sz="1400" dirty="0">
                <a:solidFill>
                  <a:srgbClr val="FFFFFF"/>
                </a:solidFill>
              </a:rPr>
              <a:t>www.blgmun.com</a:t>
            </a:r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11267" name="Rectangle 3"/>
          <p:cNvSpPr txBox="1">
            <a:spLocks/>
          </p:cNvSpPr>
          <p:nvPr/>
        </p:nvSpPr>
        <p:spPr bwMode="auto">
          <a:xfrm>
            <a:off x="11385" y="2060848"/>
            <a:ext cx="90360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endParaRPr lang="bg-BG" sz="2000" dirty="0" smtClean="0">
              <a:solidFill>
                <a:srgbClr val="4F81BD"/>
              </a:solidFill>
              <a:latin typeface="Times New Roman" pitchFamily="18" charset="0"/>
            </a:endParaRPr>
          </a:p>
          <a:p>
            <a:pPr eaLnBrk="1" hangingPunct="1"/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127" name="Rectangle 9"/>
          <p:cNvSpPr>
            <a:spLocks noChangeArrowheads="1"/>
          </p:cNvSpPr>
          <p:nvPr/>
        </p:nvSpPr>
        <p:spPr bwMode="auto">
          <a:xfrm>
            <a:off x="395734" y="1050995"/>
            <a:ext cx="7920682" cy="395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bg-BG" dirty="0" smtClean="0">
                <a:cs typeface="Arial" pitchFamily="34" charset="0"/>
              </a:rPr>
              <a:t>Договор за БФП </a:t>
            </a:r>
            <a:r>
              <a:rPr lang="bg-BG" dirty="0" smtClean="0"/>
              <a:t>№ </a:t>
            </a:r>
            <a:r>
              <a:rPr lang="bg-BG" dirty="0"/>
              <a:t>BG16RFOP001-1.008-0002-C01/21.11.2016 г. </a:t>
            </a:r>
            <a:endParaRPr lang="bg-BG" dirty="0" smtClean="0"/>
          </a:p>
          <a:p>
            <a:pPr algn="just">
              <a:defRPr/>
            </a:pPr>
            <a:r>
              <a:rPr lang="bg-BG" dirty="0" smtClean="0"/>
              <a:t>Бюджет: 9 </a:t>
            </a:r>
            <a:r>
              <a:rPr lang="bg-BG" dirty="0"/>
              <a:t>009 433.84 лв. </a:t>
            </a:r>
            <a:endParaRPr lang="bg-BG" dirty="0" smtClean="0"/>
          </a:p>
          <a:p>
            <a:pPr algn="just">
              <a:defRPr/>
            </a:pPr>
            <a:r>
              <a:rPr lang="bg-BG" dirty="0" smtClean="0"/>
              <a:t>Срок за изпълнение на проекта: 30 месеца (21.11.2016 г. – 21.05.2019 г.)</a:t>
            </a:r>
            <a:endParaRPr lang="bg-BG" sz="1400" i="1" dirty="0" smtClean="0"/>
          </a:p>
          <a:p>
            <a:pPr>
              <a:defRPr/>
            </a:pPr>
            <a:endParaRPr lang="bg-BG" sz="1400" i="1" dirty="0"/>
          </a:p>
          <a:p>
            <a:pPr>
              <a:defRPr/>
            </a:pPr>
            <a:endParaRPr lang="bg-BG" sz="1400" i="1" dirty="0" smtClean="0"/>
          </a:p>
          <a:p>
            <a:pPr>
              <a:defRPr/>
            </a:pPr>
            <a:r>
              <a:rPr lang="bg-BG" sz="1400" i="1" dirty="0" smtClean="0"/>
              <a:t>			</a:t>
            </a:r>
            <a:r>
              <a:rPr lang="bg-BG" sz="1400" i="1" dirty="0"/>
              <a:t> </a:t>
            </a:r>
            <a:r>
              <a:rPr lang="bg-BG" sz="1400" i="1" dirty="0" smtClean="0"/>
              <a:t>           След</a:t>
            </a:r>
            <a:endParaRPr lang="bg-BG" sz="1400" i="1" dirty="0"/>
          </a:p>
          <a:p>
            <a:pPr>
              <a:defRPr/>
            </a:pPr>
            <a:endParaRPr lang="bg-BG" sz="1400" b="1" dirty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r>
              <a:rPr lang="bg-BG" sz="1400" i="1" dirty="0">
                <a:cs typeface="Arial" pitchFamily="34" charset="0"/>
              </a:rPr>
              <a:t>Преди</a:t>
            </a:r>
            <a:r>
              <a:rPr lang="bg-BG" sz="1400" b="1" dirty="0">
                <a:solidFill>
                  <a:srgbClr val="22518A"/>
                </a:solidFill>
                <a:cs typeface="Arial" pitchFamily="34" charset="0"/>
              </a:rPr>
              <a:t> </a:t>
            </a:r>
          </a:p>
          <a:p>
            <a:pPr>
              <a:defRPr/>
            </a:pPr>
            <a:endParaRPr lang="bg-BG" sz="1400" b="1" dirty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endParaRPr lang="bg-BG" sz="1400" b="1" dirty="0">
              <a:solidFill>
                <a:srgbClr val="22518A"/>
              </a:solidFill>
              <a:cs typeface="Arial" pitchFamily="34" charset="0"/>
            </a:endParaRPr>
          </a:p>
          <a:p>
            <a:pPr>
              <a:defRPr/>
            </a:pPr>
            <a:endParaRPr lang="bg-BG" dirty="0">
              <a:solidFill>
                <a:srgbClr val="22518A"/>
              </a:solidFill>
              <a:latin typeface="Times New Roman" pitchFamily="18" charset="0"/>
            </a:endParaRPr>
          </a:p>
          <a:p>
            <a:pPr>
              <a:defRPr/>
            </a:pPr>
            <a:endParaRPr lang="bg-BG" dirty="0">
              <a:solidFill>
                <a:srgbClr val="1F497D"/>
              </a:solidFill>
            </a:endParaRPr>
          </a:p>
          <a:p>
            <a:pPr>
              <a:defRPr/>
            </a:pPr>
            <a:endParaRPr lang="bg-BG" dirty="0">
              <a:solidFill>
                <a:srgbClr val="1F497D"/>
              </a:solidFill>
            </a:endParaRPr>
          </a:p>
          <a:p>
            <a:pPr>
              <a:defRPr/>
            </a:pPr>
            <a:endParaRPr lang="bg-BG" dirty="0">
              <a:solidFill>
                <a:srgbClr val="1F497D"/>
              </a:solidFill>
              <a:cs typeface="Arial" pitchFamily="34" charset="0"/>
            </a:endParaRPr>
          </a:p>
          <a:p>
            <a:pPr>
              <a:spcBef>
                <a:spcPct val="50000"/>
              </a:spcBef>
              <a:buSzPct val="100000"/>
              <a:defRPr/>
            </a:pPr>
            <a:endParaRPr lang="bg-BG" b="1" dirty="0">
              <a:solidFill>
                <a:srgbClr val="1F497D"/>
              </a:solidFill>
              <a:latin typeface="Times New Roman" pitchFamily="18" charset="0"/>
            </a:endParaRPr>
          </a:p>
        </p:txBody>
      </p:sp>
      <p:sp>
        <p:nvSpPr>
          <p:cNvPr id="2" name="Текстово поле 1"/>
          <p:cNvSpPr txBox="1"/>
          <p:nvPr/>
        </p:nvSpPr>
        <p:spPr>
          <a:xfrm>
            <a:off x="611560" y="404664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bg-BG" b="1" dirty="0"/>
              <a:t>„Изграждане на социални жилища в </a:t>
            </a:r>
            <a:r>
              <a:rPr lang="bg-BG" b="1" dirty="0" smtClean="0"/>
              <a:t>IV-ти </a:t>
            </a:r>
            <a:r>
              <a:rPr lang="bg-BG" b="1" dirty="0"/>
              <a:t>микрорайон“</a:t>
            </a:r>
            <a:endParaRPr lang="bg-BG" dirty="0"/>
          </a:p>
          <a:p>
            <a:endParaRPr lang="bg-BG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99777"/>
            <a:ext cx="4788520" cy="2578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52936"/>
            <a:ext cx="3091560" cy="2438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62 global logistics powerpoint 2010 template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t’s not the design of your template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2527</TotalTime>
  <Words>2020</Words>
  <Application>Microsoft Office PowerPoint</Application>
  <PresentationFormat>Презентация на цял екран (4:3)</PresentationFormat>
  <Paragraphs>281</Paragraphs>
  <Slides>32</Slides>
  <Notes>10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Заглавия на слайдовете</vt:lpstr>
      </vt:variant>
      <vt:variant>
        <vt:i4>32</vt:i4>
      </vt:variant>
    </vt:vector>
  </HeadingPairs>
  <TitlesOfParts>
    <vt:vector size="34" baseType="lpstr">
      <vt:lpstr>m62 global logistics powerpoint 2010 template</vt:lpstr>
      <vt:lpstr>1_It’s not the design of your template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Katerina Tagareva</dc:creator>
  <cp:lastModifiedBy>Maria Grozdanova</cp:lastModifiedBy>
  <cp:revision>318</cp:revision>
  <dcterms:created xsi:type="dcterms:W3CDTF">2015-03-11T14:50:51Z</dcterms:created>
  <dcterms:modified xsi:type="dcterms:W3CDTF">2021-03-26T09:53:44Z</dcterms:modified>
</cp:coreProperties>
</file>